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Nunito"/>
      <p:regular r:id="rId23"/>
      <p:bold r:id="rId24"/>
      <p:italic r:id="rId25"/>
      <p:boldItalic r:id="rId26"/>
    </p:embeddedFont>
    <p:embeddedFont>
      <p:font typeface="Maven Pro"/>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MavenPro-bold.fntdata"/><Relationship Id="rId27" Type="http://schemas.openxmlformats.org/officeDocument/2006/relationships/font" Target="fonts/Maven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Hello, My name is Toni Franchetto. I am a mother, educator and partner. I have two children at home, one is 13 and one is 5. They are both very spirited children and make for an interesting family experience and a great need for me to dig deep within my internal energies to hold onto that curiosity of learning and parenting with love. I am continuing my learning journey with a new role as an Early Childhood Resource Consultant. I am also always learning in all that I do. Thank you for joining me today and I hope that you can find useful tips to create positive parenting strategies to support your child’s healthy growth and development.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5d0a4bd914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5d0a4bd914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Please use the chat box below to share your ideas.</a:t>
            </a:r>
            <a:r>
              <a:rPr lang="en-GB" sz="1200"/>
              <a:t> </a:t>
            </a:r>
            <a:r>
              <a:rPr lang="en-GB" sz="1200"/>
              <a:t>What does your child enjoy holding or picking up? How can you use that interest to engage in a playful interaction that encourages that forefinger thumb grip? Think about the experiences your child enjoys. You can use some of the squishy toys found at local dollar stores, encourage your child to squish the toy and talk about what your child is feeling, maintain eye contact. You could also put the child in a high chair and give them some cheerios, puffs or raisins, encourage your child to pick them up one at a time, they have books with special spaces to put cheerios into to create pictures. A book like this may interest your child. Creating a picture and adding velcro to certain spots on the picture, to add features to the picture. Then create small objects attached to velcro (pom poms, small bouncy balls etc) and use these items to create the picture. Children like to transfer objects from one container to another, use this interest and fill a bucket with pom poms or small balls, tiny  plastic animals and encourage your child to transfer one at a time to the other bucket or container. Remember to use language and talk through all of your interactions with your child. This supports the development of all domains during the playful interaction.</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5d0d0a760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5d0d0a760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take a look at this clip, pay close attention to the child’s behaviour with curiosity. What do you think the child is trying to communicate?</a:t>
            </a:r>
            <a:endParaRPr/>
          </a:p>
          <a:p>
            <a:pPr indent="0" lvl="0" marL="0" rtl="0" algn="l">
              <a:spcBef>
                <a:spcPts val="0"/>
              </a:spcBef>
              <a:spcAft>
                <a:spcPts val="0"/>
              </a:spcAft>
              <a:buNone/>
            </a:pPr>
            <a:r>
              <a:rPr lang="en-GB"/>
              <a:t>{Play video}</a:t>
            </a:r>
            <a:r>
              <a:rPr lang="en-GB" sz="1200"/>
              <a:t> </a:t>
            </a:r>
            <a:r>
              <a:rPr lang="en-GB" sz="1200"/>
              <a:t>What do you think the child wants? What is the behaviour communicating? What would you do differently? How can you encourage healthy sleep habits in a playful way? I notice the father is away for work all week, could the child be wanting more family interaction? Could a small game or play experience be built into the bedtime routine? One where both parents are engaging together with the child? Could a transition warning happen and the parents let the child know there is 30 minutes before bedtime, and ask the child to choose a family activity before bed? Creating a playful bedtime routine where songs and silly rhymes can be used to playfully put the child to bed? Here is a link to a helpful blog. You can take a look at the blog post below for some great sleep tips, just omit the sleep reward chart, external rewarding of children for expected behaviours, like sticker charts or small toys and gifts is a terrible habit to get into. Giving children genuine praise for their efforts is a much healthier way to promote positive growth, an example of this would be “I like how you are showing you are a big kid now by sleeping in your own bed and all night! Wait until Grandma hears this news, did you want to call her and share your big news?”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5d0f9415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5d0f9415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are going to take a brief look at some developmental look fors that you may notice in your child between the ages of 0-2. Remember to note that every child develops at their own rate and these are guidelines. Think about your child while watching the video and note where your child falls in the communication continuum.{Watch clip} What did you think? Can you see what skills your child is displaying and what the next milestones could be? Can you think of playful interactions to help your child develop these skills? Understanding how learning and development occurs in children is a powerful tool we can use to help our child grow in a healthy and developmentally appropriate way.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5d0a4bd914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5d0a4bd91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have some time for any questions you may have. If you are watching the recording take a moment to pause and jot down some quick notes and ideas you can put into action right away, remember that applying your new learning helps to consolidate the knowledge and practice, just like play does for our children.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5d0f94159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5d0f94159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just want to thank you for joining me today and if you are watching this in a pre-recorded way, thank you also. I hope you have enjoyed this information session and gained some new skills for supporting your child’s healthy development. I am leaving you with this poster from the Mehrit Centre (Read Poster) it just reminds us that when children are safe and happy they learn best, eliminating and investigating the underlying stressors of children will help our children to be happy and learning.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5d0a4bd914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5d0a4bd914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are some resources and links you can access to help build your parenting tool kit. The first is the link to the website where you can access the Nippising Developmental Screen tool. This is a useful checklist that parents can easily use to check if their child is on track in development. Each screen is broken down to specific age ranges and has a quick checklist you can go over and see where your child is at. I love this </a:t>
            </a:r>
            <a:r>
              <a:rPr lang="en-GB"/>
              <a:t>particular</a:t>
            </a:r>
            <a:r>
              <a:rPr lang="en-GB"/>
              <a:t> screen because it offers activities that you can do with your child to promote development of skills and encourage healthy growth. </a:t>
            </a:r>
            <a:endParaRPr/>
          </a:p>
          <a:p>
            <a:pPr indent="0" lvl="0" marL="0" rtl="0" algn="l">
              <a:spcBef>
                <a:spcPts val="0"/>
              </a:spcBef>
              <a:spcAft>
                <a:spcPts val="0"/>
              </a:spcAft>
              <a:buNone/>
            </a:pPr>
            <a:r>
              <a:rPr lang="en-GB"/>
              <a:t>The second link is to the Ontario Government’s framework for learning in childcare programs ELECT. It offers and breaks down the continuum of early learning skills. It is broken down by specific domain and age groups. It gives you an idea of where your child should be and what steps you need to see and do to move on to the next phase in development and learning. </a:t>
            </a:r>
            <a:endParaRPr/>
          </a:p>
          <a:p>
            <a:pPr indent="0" lvl="0" marL="0" rtl="0" algn="l">
              <a:spcBef>
                <a:spcPts val="0"/>
              </a:spcBef>
              <a:spcAft>
                <a:spcPts val="0"/>
              </a:spcAft>
              <a:buNone/>
            </a:pPr>
            <a:r>
              <a:rPr lang="en-GB"/>
              <a:t>The third link is to the Self-Reg site, this is the product of Dr. Stuart Shanker’s and The Mehrit Centre’s work in the area of child development and self- reg development. This has a great deal of learnings, resources and techniques that you can use to help your child grow and develop in a healthy and beneficial way. There are blogs, Vlogs, PDFs and newsletters along with a host of other resources to help you to support the growth and healthy development of your child.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5d0a4bd914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5d0a4bd914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last thing I am going to offer you is a link to a website that offers some very practical parenting tools and tips. There is access to printables (or cheat sheets) that you can use for very specific concerns you may have. One printable I have accessed in the past was a very simple 5 step chart on What to do during a temper tantrum. It gave  5 steps and examples of what you might say to your child during each step. There are many other useful tips and tools to help you navigate through the challenges of parenting. Thank you again so much for joining me today, I hope I have offered a little bit of guidance in promoting healthy development in children and given you some resources to continue your parenting journey with. Please have a great day and if you could just quickly click on the like to my survey and let me know how I did and what you would like to know more about, it would be a great help to 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5d0f94159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5d0f94159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5d0a4bd914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5d0a4bd914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Welcome! Today we are going to talk a little bit about child development and go over some helpful hints to encourage healthy development in your child. There will be a short amount of time for you to ask some questions at the end of the presentation, please be mindful of others and ask questions in a positive way. We are always learning and growing together and positivity makes this process enjoyable. There is no such thing as a silly question, we are all at different points in our parenting journeys and we all learn at different rates. This is also important to note about our children, everyone learns at a different pace, it is important to work towards moving onto the next rung in the learning ladder. We are all here today to support the healthy development of our children. Enjoy, have fun and be curious!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5d0a4bd914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5d0a4bd914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let’s get started!We are going to take a look at how children learn and understand the domains of development for your child. There are 5 domains or areas of learning that are key in your child’s healthy development and growth. These domains are inter-connected throughout your child’s development and growth, there is no all important area of development rather all five domains need to be nurtured and supported in learning and growth.  The five domains are:</a:t>
            </a:r>
            <a:endParaRPr/>
          </a:p>
          <a:p>
            <a:pPr indent="0" lvl="0" marL="0" rtl="0" algn="l">
              <a:spcBef>
                <a:spcPts val="0"/>
              </a:spcBef>
              <a:spcAft>
                <a:spcPts val="0"/>
              </a:spcAft>
              <a:buNone/>
            </a:pPr>
            <a:r>
              <a:rPr lang="en-GB"/>
              <a:t>Social-the ability to make and maintain relationships.</a:t>
            </a:r>
            <a:endParaRPr/>
          </a:p>
          <a:p>
            <a:pPr indent="0" lvl="0" marL="0" rtl="0" algn="l">
              <a:spcBef>
                <a:spcPts val="0"/>
              </a:spcBef>
              <a:spcAft>
                <a:spcPts val="0"/>
              </a:spcAft>
              <a:buNone/>
            </a:pPr>
            <a:r>
              <a:rPr lang="en-GB"/>
              <a:t>Emotional-the ability to identify and understand our feelings and read other’s</a:t>
            </a:r>
            <a:endParaRPr/>
          </a:p>
          <a:p>
            <a:pPr indent="0" lvl="0" marL="0" rtl="0" algn="l">
              <a:spcBef>
                <a:spcPts val="0"/>
              </a:spcBef>
              <a:spcAft>
                <a:spcPts val="0"/>
              </a:spcAft>
              <a:buNone/>
            </a:pPr>
            <a:r>
              <a:rPr lang="en-GB"/>
              <a:t>Communication-the ability to understand and express ourselves through words and motions</a:t>
            </a:r>
            <a:endParaRPr/>
          </a:p>
          <a:p>
            <a:pPr indent="0" lvl="0" marL="0" rtl="0" algn="l">
              <a:spcBef>
                <a:spcPts val="0"/>
              </a:spcBef>
              <a:spcAft>
                <a:spcPts val="0"/>
              </a:spcAft>
              <a:buNone/>
            </a:pPr>
            <a:r>
              <a:rPr lang="en-GB"/>
              <a:t>Physical-The ability to move and control our bodies </a:t>
            </a:r>
            <a:endParaRPr/>
          </a:p>
          <a:p>
            <a:pPr indent="0" lvl="0" marL="0" rtl="0" algn="l">
              <a:spcBef>
                <a:spcPts val="0"/>
              </a:spcBef>
              <a:spcAft>
                <a:spcPts val="0"/>
              </a:spcAft>
              <a:buNone/>
            </a:pPr>
            <a:r>
              <a:rPr lang="en-GB"/>
              <a:t>All five of these domains develop together and build off each other.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5d0a4bd914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5d0a4bd914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let’s take a look at some tips for healthy growth and development in children. The first tip si know where your child is at.  Pay careful attention to your child’s interests, any </a:t>
            </a:r>
            <a:r>
              <a:rPr lang="en-GB"/>
              <a:t>repetitive</a:t>
            </a:r>
            <a:r>
              <a:rPr lang="en-GB"/>
              <a:t> behaviours you see them working on or repeated play patterns you notice, what types of play that they gravitate towards, struggles they may be having.</a:t>
            </a:r>
            <a:endParaRPr/>
          </a:p>
          <a:p>
            <a:pPr indent="0" lvl="0" marL="0" rtl="0" algn="l">
              <a:spcBef>
                <a:spcPts val="0"/>
              </a:spcBef>
              <a:spcAft>
                <a:spcPts val="0"/>
              </a:spcAft>
              <a:buNone/>
            </a:pPr>
            <a:r>
              <a:rPr lang="en-GB"/>
              <a:t>The second tip is to  build on what your child is learning.  Play with your child and model new skills they may be working on, for instance, if your child is trying to build with lego blocks. Pick up the lego blocks and put them together and take them apart, over and over, model for your child how the blocks work and connect with each other. Maybe drop a block and make a surprised face, talk through your experience, “Oops, I dropped a block, now I need to pick it up and stack it on the other block again. Now you try.” </a:t>
            </a:r>
            <a:endParaRPr/>
          </a:p>
          <a:p>
            <a:pPr indent="0" lvl="0" marL="0" rtl="0" algn="l">
              <a:spcBef>
                <a:spcPts val="0"/>
              </a:spcBef>
              <a:spcAft>
                <a:spcPts val="0"/>
              </a:spcAft>
              <a:buNone/>
            </a:pPr>
            <a:r>
              <a:rPr lang="en-GB"/>
              <a:t>Number 3 is very important, Do not compare your child’s growth with another child’s growth! We are all individuals and grow at our own rates, notice where your child is and continue to move them through playful interactions to build on that growth.</a:t>
            </a:r>
            <a:endParaRPr/>
          </a:p>
          <a:p>
            <a:pPr indent="0" lvl="0" marL="0" rtl="0" algn="l">
              <a:spcBef>
                <a:spcPts val="0"/>
              </a:spcBef>
              <a:spcAft>
                <a:spcPts val="0"/>
              </a:spcAft>
              <a:buNone/>
            </a:pPr>
            <a:r>
              <a:rPr lang="en-GB"/>
              <a:t>The fourth tip is to pose your questions to professionals! If you notice your child is struggling and you have tried to create playful interactions to promote growth but still they are struggling talk to your doctor or another professional who can provide you with guidance and next steps or resources. </a:t>
            </a:r>
            <a:endParaRPr/>
          </a:p>
          <a:p>
            <a:pPr indent="0" lvl="0" marL="0" rtl="0" algn="l">
              <a:spcBef>
                <a:spcPts val="0"/>
              </a:spcBef>
              <a:spcAft>
                <a:spcPts val="0"/>
              </a:spcAft>
              <a:buNone/>
            </a:pPr>
            <a:r>
              <a:rPr lang="en-GB"/>
              <a:t>The fifth tip is to stop and ask “WHY?”. When you notice struggles in your child’s growth, be curious! Look further into their actions and uncover the real reason behind the behaviour.</a:t>
            </a:r>
            <a:endParaRPr/>
          </a:p>
          <a:p>
            <a:pPr indent="0" lvl="0" marL="0" rtl="0" algn="l">
              <a:spcBef>
                <a:spcPts val="0"/>
              </a:spcBef>
              <a:spcAft>
                <a:spcPts val="0"/>
              </a:spcAft>
              <a:buNone/>
            </a:pPr>
            <a:r>
              <a:rPr lang="en-GB"/>
              <a:t> And the last piece, is to have fun and play, enjoy this experience with your child! You are your child’s most loved toy and you can use this to help your child grow through play and love.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5d0a4bd914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d0a4bd914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Play is how we all learn best! It has been discovered that it takes the average person about 400 repetitions to consolidate new learning in the brain, unless it is done through play. They have discovered that it takes only between 10-20 repetitions to come to the same goal. Apply this discovery to your own learning, If you are learning in a hands on way it takes less practice to master that skill than if you were to read it in a book and try to just remember the process. Makes sense? Play is getting into things, exploring and learning in a very efficient and masterful way.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5d0a4bd914_0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d0a4bd914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Playing with your child and family is the most powerful way to promote learning and growth. Playful interactions with your child, at any level, will help them to retain the learning faster. “Play is the work of children” is a quote from Jean Piaget, a scholar whose work is paramount for all of our Early Learning frameworks in Ontario. This is powerful phrase because playful interactions with our children help to build the foundational learning skills needed to encourage higher order functions. Mary Gordon of the powerful Roots of Empathy Program explains childhood learning in this way, “Love grows brains”, this is very true, the more playful our interactions with our children, the stronger neural pathways are formed and more connections are made or synapses. The more pathways and synapses that our children make the more balanced and healthy their development will be.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5d0f94159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5d0f94159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Watch this short video that emphasizes the importance of play and parent child interactions. It gives you some information about how your interactions with your child foster brain growth and development. {watch clip}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5d0a4bd91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5d0a4bd91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When children begin to grasp objects they will use a whole hand to pick things up. They will rarely use their thumbs in this process, as we know our thumbs can be very useful tools. There is not really a problem here, rather a new developmental stage in the physical domain which we can begin to encourage and foster skill mastery in. If we look at the development of this skill through the lens of play, we must first think about the small motor function we are trying to foster. In this case it would be, the purposeful use of the thumb in grasping and holding objects or development of the pincer grasp, a grasp where the child uses the thumb and forefingers to pick up and manipulate objects.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5d0a4bd914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5d0a4bd914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When we ask questions and investigate what our children are learning and what skills they need to develop in order to support that and further learning, we can understand learning and begin using playful interactions to support that natural development and skill building. In the example, we can see that the child needs to learn how to use the thumb more effectively to support self-feeding and play. If we break that important skill down and look at all the ways and reasons a child needs to use their thumb effectively, we can see numerous benefits to this skill besides just holding a fork or spoon and holding crayons or markers to draw. The effective use of  a child’s thumb supports climbing, building, self care, making music, playing with board games and puzzles, drawing and writing, eating, dressing and even the ability for your child to regulate their emotions in play. This one small skill promotes growth in all five domains of development, social, emotional, physical, communication and cognitive. Does your child need this skill to promote growth? Probably not, but it creates less frustration for the child if they can master this skill. Choosing activities to encourage this skill will make it easier for your child to master this skill. Stop and think about your child, what do they like to do? How do they like to play? What activities does your child often go to? Now, use this knowledge of your child’s preferences and tell me how you could create a playful experience to support development in this area of having better function of the thumb during play.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273" name="Shape 273"/>
        <p:cNvGrpSpPr/>
        <p:nvPr/>
      </p:nvGrpSpPr>
      <p:grpSpPr>
        <a:xfrm>
          <a:off x="0" y="0"/>
          <a:ext cx="0" cy="0"/>
          <a:chOff x="0" y="0"/>
          <a:chExt cx="0" cy="0"/>
        </a:xfrm>
      </p:grpSpPr>
      <p:sp>
        <p:nvSpPr>
          <p:cNvPr id="274" name="Google Shape;274;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p:nvPr/>
        </p:nvSpPr>
        <p:spPr>
          <a:xfrm>
            <a:off x="0" y="0"/>
            <a:ext cx="4583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txBox="1"/>
          <p:nvPr>
            <p:ph type="title"/>
          </p:nvPr>
        </p:nvSpPr>
        <p:spPr>
          <a:xfrm>
            <a:off x="363750" y="554850"/>
            <a:ext cx="3855900" cy="4033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277" name="Google Shape;277;p13"/>
          <p:cNvSpPr txBox="1"/>
          <p:nvPr>
            <p:ph idx="1" type="body"/>
          </p:nvPr>
        </p:nvSpPr>
        <p:spPr>
          <a:xfrm>
            <a:off x="4947374" y="554850"/>
            <a:ext cx="3855900" cy="4033800"/>
          </a:xfrm>
          <a:prstGeom prst="rect">
            <a:avLst/>
          </a:prstGeom>
          <a:noFill/>
        </p:spPr>
        <p:txBody>
          <a:bodyPr anchorCtr="0" anchor="ctr"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298450" lvl="1" marL="914400" algn="l">
              <a:lnSpc>
                <a:spcPct val="115000"/>
              </a:lnSpc>
              <a:spcBef>
                <a:spcPts val="1600"/>
              </a:spcBef>
              <a:spcAft>
                <a:spcPts val="0"/>
              </a:spcAft>
              <a:buClr>
                <a:schemeClr val="dk2"/>
              </a:buClr>
              <a:buSzPts val="1100"/>
              <a:buChar char="○"/>
              <a:defRPr sz="1400">
                <a:solidFill>
                  <a:schemeClr val="dk2"/>
                </a:solidFill>
              </a:defRPr>
            </a:lvl2pPr>
            <a:lvl3pPr indent="-298450" lvl="2" marL="1371600" algn="l">
              <a:lnSpc>
                <a:spcPct val="115000"/>
              </a:lnSpc>
              <a:spcBef>
                <a:spcPts val="1600"/>
              </a:spcBef>
              <a:spcAft>
                <a:spcPts val="0"/>
              </a:spcAft>
              <a:buClr>
                <a:schemeClr val="dk2"/>
              </a:buClr>
              <a:buSzPts val="1100"/>
              <a:buChar char="■"/>
              <a:defRPr sz="1400">
                <a:solidFill>
                  <a:schemeClr val="dk2"/>
                </a:solidFill>
              </a:defRPr>
            </a:lvl3pPr>
            <a:lvl4pPr indent="-298450" lvl="3" marL="1828800" algn="l">
              <a:lnSpc>
                <a:spcPct val="115000"/>
              </a:lnSpc>
              <a:spcBef>
                <a:spcPts val="1600"/>
              </a:spcBef>
              <a:spcAft>
                <a:spcPts val="0"/>
              </a:spcAft>
              <a:buClr>
                <a:schemeClr val="dk2"/>
              </a:buClr>
              <a:buSzPts val="1100"/>
              <a:buChar char="●"/>
              <a:defRPr sz="1400">
                <a:solidFill>
                  <a:schemeClr val="dk2"/>
                </a:solidFill>
              </a:defRPr>
            </a:lvl4pPr>
            <a:lvl5pPr indent="-298450" lvl="4" marL="2286000" algn="l">
              <a:lnSpc>
                <a:spcPct val="115000"/>
              </a:lnSpc>
              <a:spcBef>
                <a:spcPts val="1600"/>
              </a:spcBef>
              <a:spcAft>
                <a:spcPts val="0"/>
              </a:spcAft>
              <a:buClr>
                <a:schemeClr val="dk2"/>
              </a:buClr>
              <a:buSzPts val="1100"/>
              <a:buChar char="○"/>
              <a:defRPr sz="1400">
                <a:solidFill>
                  <a:schemeClr val="dk2"/>
                </a:solidFill>
              </a:defRPr>
            </a:lvl5pPr>
            <a:lvl6pPr indent="-298450" lvl="5" marL="2743200" algn="l">
              <a:lnSpc>
                <a:spcPct val="115000"/>
              </a:lnSpc>
              <a:spcBef>
                <a:spcPts val="1600"/>
              </a:spcBef>
              <a:spcAft>
                <a:spcPts val="0"/>
              </a:spcAft>
              <a:buClr>
                <a:schemeClr val="dk2"/>
              </a:buClr>
              <a:buSzPts val="1100"/>
              <a:buChar char="■"/>
              <a:defRPr sz="1400">
                <a:solidFill>
                  <a:schemeClr val="dk2"/>
                </a:solidFill>
              </a:defRPr>
            </a:lvl6pPr>
            <a:lvl7pPr indent="-298450" lvl="6" marL="3200400" algn="l">
              <a:lnSpc>
                <a:spcPct val="115000"/>
              </a:lnSpc>
              <a:spcBef>
                <a:spcPts val="1600"/>
              </a:spcBef>
              <a:spcAft>
                <a:spcPts val="0"/>
              </a:spcAft>
              <a:buClr>
                <a:schemeClr val="dk2"/>
              </a:buClr>
              <a:buSzPts val="1100"/>
              <a:buChar char="●"/>
              <a:defRPr sz="1400">
                <a:solidFill>
                  <a:schemeClr val="dk2"/>
                </a:solidFill>
              </a:defRPr>
            </a:lvl7pPr>
            <a:lvl8pPr indent="-298450" lvl="7" marL="3657600" algn="l">
              <a:lnSpc>
                <a:spcPct val="115000"/>
              </a:lnSpc>
              <a:spcBef>
                <a:spcPts val="1600"/>
              </a:spcBef>
              <a:spcAft>
                <a:spcPts val="0"/>
              </a:spcAft>
              <a:buClr>
                <a:schemeClr val="dk2"/>
              </a:buClr>
              <a:buSzPts val="1100"/>
              <a:buChar char="○"/>
              <a:defRPr sz="1400">
                <a:solidFill>
                  <a:schemeClr val="dk2"/>
                </a:solidFill>
              </a:defRPr>
            </a:lvl8pPr>
            <a:lvl9pPr indent="-298450" lvl="8" marL="4114800" algn="l">
              <a:lnSpc>
                <a:spcPct val="115000"/>
              </a:lnSpc>
              <a:spcBef>
                <a:spcPts val="1600"/>
              </a:spcBef>
              <a:spcAft>
                <a:spcPts val="1600"/>
              </a:spcAft>
              <a:buClr>
                <a:schemeClr val="dk2"/>
              </a:buClr>
              <a:buSzPts val="1100"/>
              <a:buChar char="■"/>
              <a:defRPr sz="1400">
                <a:solidFill>
                  <a:schemeClr val="dk2"/>
                </a:solidFill>
              </a:defRPr>
            </a:lvl9pPr>
          </a:lstStyle>
          <a:p/>
        </p:txBody>
      </p:sp>
      <p:sp>
        <p:nvSpPr>
          <p:cNvPr id="278" name="Google Shape;278;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279" name="Shape 279"/>
        <p:cNvGrpSpPr/>
        <p:nvPr/>
      </p:nvGrpSpPr>
      <p:grpSpPr>
        <a:xfrm>
          <a:off x="0" y="0"/>
          <a:ext cx="0" cy="0"/>
          <a:chOff x="0" y="0"/>
          <a:chExt cx="0" cy="0"/>
        </a:xfrm>
      </p:grpSpPr>
      <p:sp>
        <p:nvSpPr>
          <p:cNvPr id="280" name="Google Shape;280;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chemeClr val="accent3"/>
                </a:solidFill>
              </a:defRPr>
            </a:lvl1pPr>
            <a:lvl2pPr lvl="1" algn="l">
              <a:lnSpc>
                <a:spcPct val="100000"/>
              </a:lnSpc>
              <a:spcBef>
                <a:spcPts val="0"/>
              </a:spcBef>
              <a:spcAft>
                <a:spcPts val="0"/>
              </a:spcAft>
              <a:buClr>
                <a:schemeClr val="dk1"/>
              </a:buClr>
              <a:buSzPts val="1800"/>
              <a:buNone/>
              <a:defRPr b="1" sz="1800">
                <a:solidFill>
                  <a:schemeClr val="accent3"/>
                </a:solidFill>
              </a:defRPr>
            </a:lvl2pPr>
            <a:lvl3pPr lvl="2" algn="l">
              <a:lnSpc>
                <a:spcPct val="100000"/>
              </a:lnSpc>
              <a:spcBef>
                <a:spcPts val="0"/>
              </a:spcBef>
              <a:spcAft>
                <a:spcPts val="0"/>
              </a:spcAft>
              <a:buClr>
                <a:schemeClr val="dk1"/>
              </a:buClr>
              <a:buSzPts val="1800"/>
              <a:buNone/>
              <a:defRPr b="1" sz="1800">
                <a:solidFill>
                  <a:schemeClr val="accent3"/>
                </a:solidFill>
              </a:defRPr>
            </a:lvl3pPr>
            <a:lvl4pPr lvl="3" algn="l">
              <a:lnSpc>
                <a:spcPct val="100000"/>
              </a:lnSpc>
              <a:spcBef>
                <a:spcPts val="0"/>
              </a:spcBef>
              <a:spcAft>
                <a:spcPts val="0"/>
              </a:spcAft>
              <a:buClr>
                <a:schemeClr val="dk1"/>
              </a:buClr>
              <a:buSzPts val="1800"/>
              <a:buNone/>
              <a:defRPr b="1" sz="1800">
                <a:solidFill>
                  <a:schemeClr val="accent3"/>
                </a:solidFill>
              </a:defRPr>
            </a:lvl4pPr>
            <a:lvl5pPr lvl="4" algn="l">
              <a:lnSpc>
                <a:spcPct val="100000"/>
              </a:lnSpc>
              <a:spcBef>
                <a:spcPts val="0"/>
              </a:spcBef>
              <a:spcAft>
                <a:spcPts val="0"/>
              </a:spcAft>
              <a:buClr>
                <a:schemeClr val="dk1"/>
              </a:buClr>
              <a:buSzPts val="1800"/>
              <a:buNone/>
              <a:defRPr b="1" sz="1800">
                <a:solidFill>
                  <a:schemeClr val="accent3"/>
                </a:solidFill>
              </a:defRPr>
            </a:lvl5pPr>
            <a:lvl6pPr lvl="5" algn="l">
              <a:lnSpc>
                <a:spcPct val="100000"/>
              </a:lnSpc>
              <a:spcBef>
                <a:spcPts val="0"/>
              </a:spcBef>
              <a:spcAft>
                <a:spcPts val="0"/>
              </a:spcAft>
              <a:buClr>
                <a:schemeClr val="dk1"/>
              </a:buClr>
              <a:buSzPts val="1800"/>
              <a:buNone/>
              <a:defRPr b="1" sz="1800">
                <a:solidFill>
                  <a:schemeClr val="accent3"/>
                </a:solidFill>
              </a:defRPr>
            </a:lvl6pPr>
            <a:lvl7pPr lvl="6" algn="l">
              <a:lnSpc>
                <a:spcPct val="100000"/>
              </a:lnSpc>
              <a:spcBef>
                <a:spcPts val="0"/>
              </a:spcBef>
              <a:spcAft>
                <a:spcPts val="0"/>
              </a:spcAft>
              <a:buClr>
                <a:schemeClr val="dk1"/>
              </a:buClr>
              <a:buSzPts val="1800"/>
              <a:buNone/>
              <a:defRPr b="1" sz="1800">
                <a:solidFill>
                  <a:schemeClr val="accent3"/>
                </a:solidFill>
              </a:defRPr>
            </a:lvl7pPr>
            <a:lvl8pPr lvl="7" algn="l">
              <a:lnSpc>
                <a:spcPct val="100000"/>
              </a:lnSpc>
              <a:spcBef>
                <a:spcPts val="0"/>
              </a:spcBef>
              <a:spcAft>
                <a:spcPts val="0"/>
              </a:spcAft>
              <a:buClr>
                <a:schemeClr val="dk1"/>
              </a:buClr>
              <a:buSzPts val="1800"/>
              <a:buNone/>
              <a:defRPr b="1" sz="1800">
                <a:solidFill>
                  <a:schemeClr val="accent3"/>
                </a:solidFill>
              </a:defRPr>
            </a:lvl8pPr>
            <a:lvl9pPr lvl="8" algn="l">
              <a:lnSpc>
                <a:spcPct val="100000"/>
              </a:lnSpc>
              <a:spcBef>
                <a:spcPts val="0"/>
              </a:spcBef>
              <a:spcAft>
                <a:spcPts val="0"/>
              </a:spcAft>
              <a:buClr>
                <a:schemeClr val="dk1"/>
              </a:buClr>
              <a:buSzPts val="1800"/>
              <a:buNone/>
              <a:defRPr b="1" sz="1800">
                <a:solidFill>
                  <a:schemeClr val="accent3"/>
                </a:solidFill>
              </a:defRPr>
            </a:lvl9pPr>
          </a:lstStyle>
          <a:p/>
        </p:txBody>
      </p:sp>
      <p:sp>
        <p:nvSpPr>
          <p:cNvPr id="283" name="Google Shape;283;p14"/>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284" name="Google Shape;284;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285" name="Shape 285"/>
        <p:cNvGrpSpPr/>
        <p:nvPr/>
      </p:nvGrpSpPr>
      <p:grpSpPr>
        <a:xfrm>
          <a:off x="0" y="0"/>
          <a:ext cx="0" cy="0"/>
          <a:chOff x="0" y="0"/>
          <a:chExt cx="0" cy="0"/>
        </a:xfrm>
      </p:grpSpPr>
      <p:sp>
        <p:nvSpPr>
          <p:cNvPr id="286" name="Google Shape;286;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txBox="1"/>
          <p:nvPr>
            <p:ph type="title"/>
          </p:nvPr>
        </p:nvSpPr>
        <p:spPr>
          <a:xfrm>
            <a:off x="304475" y="307825"/>
            <a:ext cx="4779300" cy="14181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rgbClr val="E7E7E7"/>
                </a:solidFill>
              </a:defRPr>
            </a:lvl1pPr>
            <a:lvl2pPr lvl="1" algn="l">
              <a:lnSpc>
                <a:spcPct val="100000"/>
              </a:lnSpc>
              <a:spcBef>
                <a:spcPts val="0"/>
              </a:spcBef>
              <a:spcAft>
                <a:spcPts val="0"/>
              </a:spcAft>
              <a:buClr>
                <a:schemeClr val="dk1"/>
              </a:buClr>
              <a:buSzPts val="3000"/>
              <a:buNone/>
              <a:defRPr sz="3000">
                <a:solidFill>
                  <a:srgbClr val="E7E7E7"/>
                </a:solidFill>
              </a:defRPr>
            </a:lvl2pPr>
            <a:lvl3pPr lvl="2" algn="l">
              <a:lnSpc>
                <a:spcPct val="100000"/>
              </a:lnSpc>
              <a:spcBef>
                <a:spcPts val="0"/>
              </a:spcBef>
              <a:spcAft>
                <a:spcPts val="0"/>
              </a:spcAft>
              <a:buClr>
                <a:schemeClr val="dk1"/>
              </a:buClr>
              <a:buSzPts val="3000"/>
              <a:buNone/>
              <a:defRPr sz="3000">
                <a:solidFill>
                  <a:srgbClr val="E7E7E7"/>
                </a:solidFill>
              </a:defRPr>
            </a:lvl3pPr>
            <a:lvl4pPr lvl="3" algn="l">
              <a:lnSpc>
                <a:spcPct val="100000"/>
              </a:lnSpc>
              <a:spcBef>
                <a:spcPts val="0"/>
              </a:spcBef>
              <a:spcAft>
                <a:spcPts val="0"/>
              </a:spcAft>
              <a:buClr>
                <a:schemeClr val="dk1"/>
              </a:buClr>
              <a:buSzPts val="3000"/>
              <a:buNone/>
              <a:defRPr sz="3000">
                <a:solidFill>
                  <a:srgbClr val="E7E7E7"/>
                </a:solidFill>
              </a:defRPr>
            </a:lvl4pPr>
            <a:lvl5pPr lvl="4" algn="l">
              <a:lnSpc>
                <a:spcPct val="100000"/>
              </a:lnSpc>
              <a:spcBef>
                <a:spcPts val="0"/>
              </a:spcBef>
              <a:spcAft>
                <a:spcPts val="0"/>
              </a:spcAft>
              <a:buClr>
                <a:schemeClr val="dk1"/>
              </a:buClr>
              <a:buSzPts val="3000"/>
              <a:buNone/>
              <a:defRPr sz="3000">
                <a:solidFill>
                  <a:srgbClr val="E7E7E7"/>
                </a:solidFill>
              </a:defRPr>
            </a:lvl5pPr>
            <a:lvl6pPr lvl="5" algn="l">
              <a:lnSpc>
                <a:spcPct val="100000"/>
              </a:lnSpc>
              <a:spcBef>
                <a:spcPts val="0"/>
              </a:spcBef>
              <a:spcAft>
                <a:spcPts val="0"/>
              </a:spcAft>
              <a:buClr>
                <a:schemeClr val="dk1"/>
              </a:buClr>
              <a:buSzPts val="3000"/>
              <a:buNone/>
              <a:defRPr sz="3000">
                <a:solidFill>
                  <a:srgbClr val="E7E7E7"/>
                </a:solidFill>
              </a:defRPr>
            </a:lvl6pPr>
            <a:lvl7pPr lvl="6" algn="l">
              <a:lnSpc>
                <a:spcPct val="100000"/>
              </a:lnSpc>
              <a:spcBef>
                <a:spcPts val="0"/>
              </a:spcBef>
              <a:spcAft>
                <a:spcPts val="0"/>
              </a:spcAft>
              <a:buClr>
                <a:schemeClr val="dk1"/>
              </a:buClr>
              <a:buSzPts val="3000"/>
              <a:buNone/>
              <a:defRPr sz="3000">
                <a:solidFill>
                  <a:srgbClr val="E7E7E7"/>
                </a:solidFill>
              </a:defRPr>
            </a:lvl7pPr>
            <a:lvl8pPr lvl="7" algn="l">
              <a:lnSpc>
                <a:spcPct val="100000"/>
              </a:lnSpc>
              <a:spcBef>
                <a:spcPts val="0"/>
              </a:spcBef>
              <a:spcAft>
                <a:spcPts val="0"/>
              </a:spcAft>
              <a:buClr>
                <a:schemeClr val="dk1"/>
              </a:buClr>
              <a:buSzPts val="3000"/>
              <a:buNone/>
              <a:defRPr sz="3000">
                <a:solidFill>
                  <a:srgbClr val="E7E7E7"/>
                </a:solidFill>
              </a:defRPr>
            </a:lvl8pPr>
            <a:lvl9pPr lvl="8" algn="l">
              <a:lnSpc>
                <a:spcPct val="100000"/>
              </a:lnSpc>
              <a:spcBef>
                <a:spcPts val="0"/>
              </a:spcBef>
              <a:spcAft>
                <a:spcPts val="0"/>
              </a:spcAft>
              <a:buClr>
                <a:schemeClr val="dk1"/>
              </a:buClr>
              <a:buSzPts val="3000"/>
              <a:buNone/>
              <a:defRPr sz="3000">
                <a:solidFill>
                  <a:srgbClr val="E7E7E7"/>
                </a:solidFill>
              </a:defRPr>
            </a:lvl9pPr>
          </a:lstStyle>
          <a:p/>
        </p:txBody>
      </p:sp>
      <p:sp>
        <p:nvSpPr>
          <p:cNvPr id="288" name="Google Shape;288;p15"/>
          <p:cNvSpPr txBox="1"/>
          <p:nvPr>
            <p:ph idx="1" type="body"/>
          </p:nvPr>
        </p:nvSpPr>
        <p:spPr>
          <a:xfrm>
            <a:off x="304475" y="1808125"/>
            <a:ext cx="4779300" cy="3013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289" name="Google Shape;289;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thesuccessfulparent.com/categories/bedtime-strategies/item/bedtime-strategies#.XSOGE-hKhPY" TargetMode="External"/><Relationship Id="rId4" Type="http://schemas.openxmlformats.org/officeDocument/2006/relationships/image" Target="../media/image18.jpg"/><Relationship Id="rId5" Type="http://schemas.openxmlformats.org/officeDocument/2006/relationships/hyperlink" Target="http://www.youtube.com/watch?v=xDNjexUGDrU" TargetMode="External"/><Relationship Id="rId6"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pZSjm0drIGM" TargetMode="Externa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lookseechecklist.com/en/" TargetMode="External"/><Relationship Id="rId4" Type="http://schemas.openxmlformats.org/officeDocument/2006/relationships/hyperlink" Target="http://www.edu.gov.on.ca/childcare/ExcerptsFromELECT.pdf" TargetMode="External"/><Relationship Id="rId5" Type="http://schemas.openxmlformats.org/officeDocument/2006/relationships/hyperlink" Target="https://self-reg.ca/" TargetMode="External"/><Relationship Id="rId6" Type="http://schemas.openxmlformats.org/officeDocument/2006/relationships/image" Target="../media/image9.png"/><Relationship Id="rId7" Type="http://schemas.openxmlformats.org/officeDocument/2006/relationships/image" Target="../media/image6.png"/><Relationship Id="rId8"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happyyouhappyfamily.com/category/parenting-tips/" TargetMode="External"/><Relationship Id="rId4" Type="http://schemas.openxmlformats.org/officeDocument/2006/relationships/hyperlink" Target="https://forms.gle/TWxdMKpRiPE4Xwcz8" TargetMode="External"/></Relationships>
</file>

<file path=ppt/slides/_rels/slide17.xml.rels><?xml version="1.0" encoding="UTF-8" standalone="yes"?><Relationships xmlns="http://schemas.openxmlformats.org/package/2006/relationships"><Relationship Id="rId10" Type="http://schemas.openxmlformats.org/officeDocument/2006/relationships/hyperlink" Target="https://self-reg.ca/"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oSn3YRQHcOc" TargetMode="External"/><Relationship Id="rId4" Type="http://schemas.openxmlformats.org/officeDocument/2006/relationships/hyperlink" Target="http://www.thesuccessfulparent.com/categories/bedtime-strategies/item/bedtime-strategies#.XSP2eehKhPa" TargetMode="External"/><Relationship Id="rId9" Type="http://schemas.openxmlformats.org/officeDocument/2006/relationships/hyperlink" Target="https://www.youtube.com/watch?v=xDNjexUGDrU&amp;t=17s" TargetMode="External"/><Relationship Id="rId5" Type="http://schemas.openxmlformats.org/officeDocument/2006/relationships/hyperlink" Target="https://happyyouhappyfamily.com/category/parenting-tips/" TargetMode="External"/><Relationship Id="rId6" Type="http://schemas.openxmlformats.org/officeDocument/2006/relationships/hyperlink" Target="https://lookseechecklist.com/en/" TargetMode="External"/><Relationship Id="rId7" Type="http://schemas.openxmlformats.org/officeDocument/2006/relationships/hyperlink" Target="https://www.youtube.com/watch?v=pZSjm0drIGM" TargetMode="External"/><Relationship Id="rId8" Type="http://schemas.openxmlformats.org/officeDocument/2006/relationships/hyperlink" Target="https://teachosaur.wordpress.com/2012/02/20/play-is-the-work-of-children-j-piag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2.jpg"/><Relationship Id="rId9" Type="http://schemas.openxmlformats.org/officeDocument/2006/relationships/image" Target="../media/image21.jpg"/><Relationship Id="rId5" Type="http://schemas.openxmlformats.org/officeDocument/2006/relationships/image" Target="../media/image13.jpg"/><Relationship Id="rId6" Type="http://schemas.openxmlformats.org/officeDocument/2006/relationships/image" Target="../media/image24.jpg"/><Relationship Id="rId7" Type="http://schemas.openxmlformats.org/officeDocument/2006/relationships/image" Target="../media/image5.jpg"/><Relationship Id="rId8"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oSn3YRQHcOc"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6.jpg"/><Relationship Id="rId5" Type="http://schemas.openxmlformats.org/officeDocument/2006/relationships/image" Target="../media/image4.jpg"/><Relationship Id="rId6" Type="http://schemas.openxmlformats.org/officeDocument/2006/relationships/image" Target="../media/image15.jpg"/><Relationship Id="rId7" Type="http://schemas.openxmlformats.org/officeDocument/2006/relationships/image" Target="../media/image8.jpg"/><Relationship Id="rId8"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6"/>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Is My Child on Track?</a:t>
            </a:r>
            <a:endParaRPr/>
          </a:p>
        </p:txBody>
      </p:sp>
      <p:sp>
        <p:nvSpPr>
          <p:cNvPr id="295" name="Google Shape;295;p16"/>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Tips, Tricks and Look Fors to Empower Parents As Partners in their Child’s Healthy Development</a:t>
            </a:r>
            <a:endParaRPr/>
          </a:p>
          <a:p>
            <a:pPr indent="0" lvl="0" marL="0" rtl="0" algn="l">
              <a:spcBef>
                <a:spcPts val="0"/>
              </a:spcBef>
              <a:spcAft>
                <a:spcPts val="0"/>
              </a:spcAft>
              <a:buNone/>
            </a:pPr>
            <a:r>
              <a:rPr lang="en-GB"/>
              <a:t>Toni Franchetto RECE</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Activities to Encourage Growth</a:t>
            </a:r>
            <a:endParaRPr/>
          </a:p>
        </p:txBody>
      </p:sp>
      <p:sp>
        <p:nvSpPr>
          <p:cNvPr id="367" name="Google Shape;367;p2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800"/>
              <a:t>What activities can you think of? </a:t>
            </a:r>
            <a:endParaRPr b="1" sz="1800"/>
          </a:p>
          <a:p>
            <a:pPr indent="0" lvl="0" marL="0" rtl="0" algn="l">
              <a:spcBef>
                <a:spcPts val="1600"/>
              </a:spcBef>
              <a:spcAft>
                <a:spcPts val="1600"/>
              </a:spcAft>
              <a:buNone/>
            </a:pPr>
            <a:r>
              <a:rPr b="1" lang="en-GB" sz="1800"/>
              <a:t>Type it into the chat box or click the google slides question bar at the top of the screen.</a:t>
            </a:r>
            <a:endParaRPr b="1"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6"/>
          <p:cNvSpPr txBox="1"/>
          <p:nvPr>
            <p:ph type="title"/>
          </p:nvPr>
        </p:nvSpPr>
        <p:spPr>
          <a:xfrm>
            <a:off x="1328275" y="50245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look at this clip…</a:t>
            </a:r>
            <a:endParaRPr/>
          </a:p>
          <a:p>
            <a:pPr indent="0" lvl="0" marL="0" rtl="0" algn="l">
              <a:spcBef>
                <a:spcPts val="0"/>
              </a:spcBef>
              <a:spcAft>
                <a:spcPts val="0"/>
              </a:spcAft>
              <a:buNone/>
            </a:pPr>
            <a:r>
              <a:t/>
            </a:r>
            <a:endParaRPr/>
          </a:p>
        </p:txBody>
      </p:sp>
      <p:sp>
        <p:nvSpPr>
          <p:cNvPr id="373" name="Google Shape;373;p26"/>
          <p:cNvSpPr txBox="1"/>
          <p:nvPr>
            <p:ph idx="1" type="body"/>
          </p:nvPr>
        </p:nvSpPr>
        <p:spPr>
          <a:xfrm>
            <a:off x="4705250" y="2690325"/>
            <a:ext cx="4364400" cy="19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are your thoughts around the bedtime struggles of this family?</a:t>
            </a:r>
            <a:endParaRPr/>
          </a:p>
          <a:p>
            <a:pPr indent="0" lvl="0" marL="0" rtl="0" algn="l">
              <a:spcBef>
                <a:spcPts val="1600"/>
              </a:spcBef>
              <a:spcAft>
                <a:spcPts val="0"/>
              </a:spcAft>
              <a:buNone/>
            </a:pPr>
            <a:r>
              <a:rPr lang="en-GB" u="sng">
                <a:solidFill>
                  <a:schemeClr val="hlink"/>
                </a:solidFill>
                <a:hlinkClick r:id="rId3"/>
              </a:rPr>
              <a:t>http://www.thesuccessfulparent.com/categories/bedtime-strategies/item/bedtime-strategies#.XSOGE-hKhPY</a:t>
            </a:r>
            <a:endParaRPr/>
          </a:p>
          <a:p>
            <a:pPr indent="0" lvl="0" marL="0" rtl="0" algn="l">
              <a:spcBef>
                <a:spcPts val="1600"/>
              </a:spcBef>
              <a:spcAft>
                <a:spcPts val="0"/>
              </a:spcAft>
              <a:buNone/>
            </a:pPr>
            <a:r>
              <a:rPr lang="en-GB"/>
              <a:t>Here is a link to a blog on healthy bedtime routines </a:t>
            </a:r>
            <a:endParaRPr/>
          </a:p>
          <a:p>
            <a:pPr indent="0" lvl="0" marL="0" rtl="0" algn="l">
              <a:spcBef>
                <a:spcPts val="1600"/>
              </a:spcBef>
              <a:spcAft>
                <a:spcPts val="1600"/>
              </a:spcAft>
              <a:buNone/>
            </a:pPr>
            <a:r>
              <a:t/>
            </a:r>
            <a:endParaRPr/>
          </a:p>
        </p:txBody>
      </p:sp>
      <p:pic>
        <p:nvPicPr>
          <p:cNvPr id="374" name="Google Shape;374;p26"/>
          <p:cNvPicPr preferRelativeResize="0"/>
          <p:nvPr/>
        </p:nvPicPr>
        <p:blipFill>
          <a:blip r:embed="rId4">
            <a:alphaModFix/>
          </a:blip>
          <a:stretch>
            <a:fillRect/>
          </a:stretch>
        </p:blipFill>
        <p:spPr>
          <a:xfrm>
            <a:off x="5384727" y="144826"/>
            <a:ext cx="3154126" cy="2364949"/>
          </a:xfrm>
          <a:prstGeom prst="rect">
            <a:avLst/>
          </a:prstGeom>
          <a:noFill/>
          <a:ln>
            <a:noFill/>
          </a:ln>
        </p:spPr>
      </p:pic>
      <p:pic>
        <p:nvPicPr>
          <p:cNvPr descr="The Bullock family are having issues with their child as she won't sleep at her bedtime. &#10;&#10;Make sure you subscribe to 'The House of Tiny Tearaways' - http://www.youtube.com/channel/UCvbUHv0rciF0MGbZrXiBlYA?sub_confirmation=1&#10;&#10;Three families all struggling to cope with their tearaway toddlers have been invited to live here and try and turn their lives around in just 6 days. The person who’s going to help them with this mammoth task is clinical psychologist Dr Tanya Byron.&#10;&#10;The design and construction of the house has been completed in conjunction with a committee of childcare experts to make sure that it is a safe, fun place for kids to stay. Whilst also re-creating a realistic and practical home environment. The remote cameras and those located behind the 2-way mirrors allow Dr Tanya to observe the pitfalls, the progress, the tantrums and the tears, 24-hours a day, every day. &#10;&#10;For the families chosen to be part of this unique program, this is make or break. For Dr Tanya Byron this is the biggest challenge of her career.&#10;&#10;This is the House of Tiny Tearaways. &#10;&#10;Produced by Outline Productions" id="375" name="Google Shape;375;p26" title="Family Struggle with Child at Bedtime | The House of Tiny Tearaways">
            <a:hlinkClick r:id="rId5"/>
          </p:cNvPr>
          <p:cNvPicPr preferRelativeResize="0"/>
          <p:nvPr/>
        </p:nvPicPr>
        <p:blipFill>
          <a:blip r:embed="rId6">
            <a:alphaModFix/>
          </a:blip>
          <a:stretch>
            <a:fillRect/>
          </a:stretch>
        </p:blipFill>
        <p:spPr>
          <a:xfrm>
            <a:off x="302950" y="1501750"/>
            <a:ext cx="4179150" cy="3134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7"/>
          <p:cNvSpPr txBox="1"/>
          <p:nvPr>
            <p:ph type="title"/>
          </p:nvPr>
        </p:nvSpPr>
        <p:spPr>
          <a:xfrm>
            <a:off x="1303800" y="111550"/>
            <a:ext cx="7030500" cy="14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are some developmental look for in the healthy social and communication domains. Take a look.</a:t>
            </a:r>
            <a:endParaRPr/>
          </a:p>
        </p:txBody>
      </p:sp>
      <p:sp>
        <p:nvSpPr>
          <p:cNvPr id="381" name="Google Shape;381;p27"/>
          <p:cNvSpPr txBox="1"/>
          <p:nvPr>
            <p:ph idx="1" type="body"/>
          </p:nvPr>
        </p:nvSpPr>
        <p:spPr>
          <a:xfrm>
            <a:off x="71975" y="1419475"/>
            <a:ext cx="3939000" cy="5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descr="http://www.einstein.yu.edu - In this public service video for parents, Lisa Shulman, M.D.,  uses video of babies and toddlers to show the communication milestones expected in typically developing children. She also discusses what parents should do if they suspect their child is developmentally delayed. Dr. Shulman is associate professor of clinical pediatrics at Albert Einstein College of Medicine of Yeshiva University and an attending physician in pediatrics at The Children's Hospital at Montefiore. She is also director of the RELATE program for the diagnosis and treatment of autism and related disorders at Einstein. Visit RELATE. http://www.einstein.yu.edu/centers/childrens-evaluation-rehabilitation/specialized-service-program/relate.aspx" id="382" name="Google Shape;382;p27" title="Baby and Toddler Milestones, Dr. Lisa Shulman">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Questions?</a:t>
            </a:r>
            <a:endParaRPr/>
          </a:p>
        </p:txBody>
      </p:sp>
      <p:sp>
        <p:nvSpPr>
          <p:cNvPr id="388" name="Google Shape;388;p28"/>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9"/>
          <p:cNvSpPr txBox="1"/>
          <p:nvPr>
            <p:ph type="title"/>
          </p:nvPr>
        </p:nvSpPr>
        <p:spPr>
          <a:xfrm>
            <a:off x="1303800" y="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Big Thank You to all my participants!</a:t>
            </a:r>
            <a:endParaRPr/>
          </a:p>
        </p:txBody>
      </p:sp>
      <p:sp>
        <p:nvSpPr>
          <p:cNvPr id="394" name="Google Shape;394;p29"/>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95" name="Google Shape;395;p29"/>
          <p:cNvPicPr preferRelativeResize="0"/>
          <p:nvPr/>
        </p:nvPicPr>
        <p:blipFill>
          <a:blip r:embed="rId3">
            <a:alphaModFix/>
          </a:blip>
          <a:stretch>
            <a:fillRect/>
          </a:stretch>
        </p:blipFill>
        <p:spPr>
          <a:xfrm>
            <a:off x="1594450" y="613975"/>
            <a:ext cx="6169073" cy="45295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Resources and links</a:t>
            </a:r>
            <a:endParaRPr/>
          </a:p>
        </p:txBody>
      </p:sp>
      <p:sp>
        <p:nvSpPr>
          <p:cNvPr id="401" name="Google Shape;401;p3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3"/>
              </a:rPr>
              <a:t>https://lookseechecklist.com/en/</a:t>
            </a:r>
            <a:r>
              <a:rPr lang="en-GB"/>
              <a:t>  This is a link to  free developmental screens from birth to six it also provides a list of useful activities to encourage healthy development</a:t>
            </a:r>
            <a:endParaRPr/>
          </a:p>
          <a:p>
            <a:pPr indent="0" lvl="0" marL="0" rtl="0" algn="l">
              <a:spcBef>
                <a:spcPts val="1600"/>
              </a:spcBef>
              <a:spcAft>
                <a:spcPts val="0"/>
              </a:spcAft>
              <a:buNone/>
            </a:pPr>
            <a:r>
              <a:rPr lang="en-GB" sz="1100" u="sng">
                <a:solidFill>
                  <a:schemeClr val="hlink"/>
                </a:solidFill>
                <a:latin typeface="Arial"/>
                <a:ea typeface="Arial"/>
                <a:cs typeface="Arial"/>
                <a:sym typeface="Arial"/>
                <a:hlinkClick r:id="rId4"/>
              </a:rPr>
              <a:t>http://www.edu.gov.on.ca/childcare/ExcerptsFromELECT.pdf</a:t>
            </a:r>
            <a:r>
              <a:rPr lang="en-GB"/>
              <a:t> this is a link to the continuum of development for children from birth to eight, this is helpful to know where your child is at and move them forward at their own pace</a:t>
            </a:r>
            <a:endParaRPr/>
          </a:p>
          <a:p>
            <a:pPr indent="0" lvl="0" marL="0" rtl="0" algn="l">
              <a:spcBef>
                <a:spcPts val="1600"/>
              </a:spcBef>
              <a:spcAft>
                <a:spcPts val="0"/>
              </a:spcAft>
              <a:buNone/>
            </a:pPr>
            <a:r>
              <a:rPr lang="en-GB" sz="1100" u="sng">
                <a:solidFill>
                  <a:schemeClr val="hlink"/>
                </a:solidFill>
                <a:latin typeface="Arial"/>
                <a:ea typeface="Arial"/>
                <a:cs typeface="Arial"/>
                <a:sym typeface="Arial"/>
                <a:hlinkClick r:id="rId5"/>
              </a:rPr>
              <a:t>https://self-reg.ca/</a:t>
            </a:r>
            <a:r>
              <a:rPr lang="en-GB"/>
              <a:t> This site offers a host of useful tools, learnings and resources to support healthy development and positive parenting skill building</a:t>
            </a:r>
            <a:endParaRPr/>
          </a:p>
          <a:p>
            <a:pPr indent="0" lvl="0" marL="0" rtl="0" algn="l">
              <a:spcBef>
                <a:spcPts val="1600"/>
              </a:spcBef>
              <a:spcAft>
                <a:spcPts val="1600"/>
              </a:spcAft>
              <a:buNone/>
            </a:pPr>
            <a:r>
              <a:t/>
            </a:r>
            <a:endParaRPr/>
          </a:p>
        </p:txBody>
      </p:sp>
      <p:pic>
        <p:nvPicPr>
          <p:cNvPr id="402" name="Google Shape;402;p30"/>
          <p:cNvPicPr preferRelativeResize="0"/>
          <p:nvPr/>
        </p:nvPicPr>
        <p:blipFill>
          <a:blip r:embed="rId6">
            <a:alphaModFix/>
          </a:blip>
          <a:stretch>
            <a:fillRect/>
          </a:stretch>
        </p:blipFill>
        <p:spPr>
          <a:xfrm>
            <a:off x="5958049" y="3935475"/>
            <a:ext cx="1845652" cy="1146050"/>
          </a:xfrm>
          <a:prstGeom prst="rect">
            <a:avLst/>
          </a:prstGeom>
          <a:noFill/>
          <a:ln>
            <a:noFill/>
          </a:ln>
        </p:spPr>
      </p:pic>
      <p:pic>
        <p:nvPicPr>
          <p:cNvPr id="403" name="Google Shape;403;p30"/>
          <p:cNvPicPr preferRelativeResize="0"/>
          <p:nvPr/>
        </p:nvPicPr>
        <p:blipFill>
          <a:blip r:embed="rId7">
            <a:alphaModFix/>
          </a:blip>
          <a:stretch>
            <a:fillRect/>
          </a:stretch>
        </p:blipFill>
        <p:spPr>
          <a:xfrm>
            <a:off x="152302" y="2450456"/>
            <a:ext cx="1151499" cy="1485018"/>
          </a:xfrm>
          <a:prstGeom prst="rect">
            <a:avLst/>
          </a:prstGeom>
          <a:noFill/>
          <a:ln>
            <a:noFill/>
          </a:ln>
        </p:spPr>
      </p:pic>
      <p:pic>
        <p:nvPicPr>
          <p:cNvPr id="404" name="Google Shape;404;p30"/>
          <p:cNvPicPr preferRelativeResize="0"/>
          <p:nvPr/>
        </p:nvPicPr>
        <p:blipFill>
          <a:blip r:embed="rId8">
            <a:alphaModFix/>
          </a:blip>
          <a:stretch>
            <a:fillRect/>
          </a:stretch>
        </p:blipFill>
        <p:spPr>
          <a:xfrm>
            <a:off x="5664800" y="429216"/>
            <a:ext cx="2138901" cy="1485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is a great site with helpful parenting tips in a printable format</a:t>
            </a:r>
            <a:endParaRPr/>
          </a:p>
        </p:txBody>
      </p:sp>
      <p:sp>
        <p:nvSpPr>
          <p:cNvPr id="410" name="Google Shape;410;p31"/>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00" u="sng">
                <a:solidFill>
                  <a:schemeClr val="hlink"/>
                </a:solidFill>
                <a:latin typeface="Arial"/>
                <a:ea typeface="Arial"/>
                <a:cs typeface="Arial"/>
                <a:sym typeface="Arial"/>
                <a:hlinkClick r:id="rId3"/>
              </a:rPr>
              <a:t>https://happyyouhappyfamily.com/category/parenting-tips/</a:t>
            </a:r>
            <a:endParaRPr/>
          </a:p>
          <a:p>
            <a:pPr indent="0" lvl="0" marL="0" rtl="0" algn="l">
              <a:spcBef>
                <a:spcPts val="1600"/>
              </a:spcBef>
              <a:spcAft>
                <a:spcPts val="0"/>
              </a:spcAft>
              <a:buNone/>
            </a:pPr>
            <a:r>
              <a:t/>
            </a:r>
            <a:endParaRPr/>
          </a:p>
          <a:p>
            <a:pPr indent="0" lvl="0" marL="0" rtl="0" algn="ctr">
              <a:spcBef>
                <a:spcPts val="1600"/>
              </a:spcBef>
              <a:spcAft>
                <a:spcPts val="0"/>
              </a:spcAft>
              <a:buNone/>
            </a:pPr>
            <a:r>
              <a:rPr b="1" lang="en-GB" sz="2400">
                <a:solidFill>
                  <a:srgbClr val="9900FF"/>
                </a:solidFill>
              </a:rPr>
              <a:t>Thank you and Enjoy Your Day!</a:t>
            </a:r>
            <a:endParaRPr b="1" sz="2400">
              <a:solidFill>
                <a:srgbClr val="9900FF"/>
              </a:solidFill>
            </a:endParaRPr>
          </a:p>
          <a:p>
            <a:pPr indent="0" lvl="0" marL="0" rtl="0" algn="ctr">
              <a:spcBef>
                <a:spcPts val="1600"/>
              </a:spcBef>
              <a:spcAft>
                <a:spcPts val="0"/>
              </a:spcAft>
              <a:buNone/>
            </a:pPr>
            <a:r>
              <a:rPr b="1" lang="en-GB" sz="2400" u="sng">
                <a:solidFill>
                  <a:schemeClr val="hlink"/>
                </a:solidFill>
                <a:hlinkClick r:id="rId4"/>
              </a:rPr>
              <a:t>https://forms.gle/TWxdMKpRiPE4Xwcz8</a:t>
            </a:r>
            <a:endParaRPr b="1" sz="2400">
              <a:solidFill>
                <a:srgbClr val="9900FF"/>
              </a:solidFill>
            </a:endParaRPr>
          </a:p>
          <a:p>
            <a:pPr indent="0" lvl="0" marL="0" rtl="0" algn="ctr">
              <a:spcBef>
                <a:spcPts val="1600"/>
              </a:spcBef>
              <a:spcAft>
                <a:spcPts val="0"/>
              </a:spcAft>
              <a:buNone/>
            </a:pPr>
            <a:r>
              <a:rPr b="1" lang="en-GB" sz="1400">
                <a:solidFill>
                  <a:srgbClr val="000000"/>
                </a:solidFill>
              </a:rPr>
              <a:t>Please follow link to complete a short survey</a:t>
            </a:r>
            <a:endParaRPr b="1" sz="14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2"/>
          <p:cNvSpPr txBox="1"/>
          <p:nvPr>
            <p:ph type="title"/>
          </p:nvPr>
        </p:nvSpPr>
        <p:spPr>
          <a:xfrm>
            <a:off x="1056750" y="78025"/>
            <a:ext cx="7030500" cy="57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References</a:t>
            </a:r>
            <a:endParaRPr sz="1400"/>
          </a:p>
        </p:txBody>
      </p:sp>
      <p:sp>
        <p:nvSpPr>
          <p:cNvPr id="416" name="Google Shape;416;p32"/>
          <p:cNvSpPr txBox="1"/>
          <p:nvPr>
            <p:ph idx="1" type="body"/>
          </p:nvPr>
        </p:nvSpPr>
        <p:spPr>
          <a:xfrm>
            <a:off x="1303800" y="481400"/>
            <a:ext cx="7030500" cy="458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333333"/>
                </a:solidFill>
                <a:latin typeface="Times New Roman"/>
                <a:ea typeface="Times New Roman"/>
                <a:cs typeface="Times New Roman"/>
                <a:sym typeface="Times New Roman"/>
              </a:rPr>
              <a:t>Boys Town Hospital. (2015, December 16). Early Brain Development. Retrieved July 09, 2019, from </a:t>
            </a:r>
            <a:r>
              <a:rPr lang="en-GB" sz="1000" u="sng">
                <a:solidFill>
                  <a:schemeClr val="hlink"/>
                </a:solidFill>
                <a:latin typeface="Times New Roman"/>
                <a:ea typeface="Times New Roman"/>
                <a:cs typeface="Times New Roman"/>
                <a:sym typeface="Times New Roman"/>
                <a:hlinkClick r:id="rId3"/>
              </a:rPr>
              <a:t>https://www.youtube.com/watch?v=oSn3YRQHcOc</a:t>
            </a:r>
            <a:endParaRPr sz="1000">
              <a:solidFill>
                <a:srgbClr val="333333"/>
              </a:solidFill>
              <a:latin typeface="Times New Roman"/>
              <a:ea typeface="Times New Roman"/>
              <a:cs typeface="Times New Roman"/>
              <a:sym typeface="Times New Roman"/>
            </a:endParaRPr>
          </a:p>
          <a:p>
            <a:pPr indent="0" lvl="0" marL="0" rtl="0" algn="l">
              <a:spcBef>
                <a:spcPts val="1600"/>
              </a:spcBef>
              <a:spcAft>
                <a:spcPts val="0"/>
              </a:spcAft>
              <a:buNone/>
            </a:pPr>
            <a:r>
              <a:rPr lang="en-GB" sz="1000">
                <a:solidFill>
                  <a:srgbClr val="333333"/>
                </a:solidFill>
                <a:highlight>
                  <a:srgbClr val="FFFFFF"/>
                </a:highlight>
                <a:latin typeface="Times New Roman"/>
                <a:ea typeface="Times New Roman"/>
                <a:cs typeface="Times New Roman"/>
                <a:sym typeface="Times New Roman"/>
              </a:rPr>
              <a:t>Frazier, B. (2001, August 18). Bedtime Strategies. Retrieved July 8, 2019, from </a:t>
            </a:r>
            <a:r>
              <a:rPr lang="en-GB" sz="1000" u="sng">
                <a:solidFill>
                  <a:schemeClr val="hlink"/>
                </a:solidFill>
                <a:highlight>
                  <a:srgbClr val="FFFFFF"/>
                </a:highlight>
                <a:latin typeface="Times New Roman"/>
                <a:ea typeface="Times New Roman"/>
                <a:cs typeface="Times New Roman"/>
                <a:sym typeface="Times New Roman"/>
                <a:hlinkClick r:id="rId4"/>
              </a:rPr>
              <a:t>http://www.thesuccessfulparent.com/categories/bedtime-strategies/item/bedtime-strategies#.XSP2eehKhPa</a:t>
            </a:r>
            <a:endParaRPr sz="10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GB" sz="1000">
                <a:solidFill>
                  <a:srgbClr val="333333"/>
                </a:solidFill>
                <a:highlight>
                  <a:srgbClr val="FFFFFF"/>
                </a:highlight>
                <a:latin typeface="Times New Roman"/>
                <a:ea typeface="Times New Roman"/>
                <a:cs typeface="Times New Roman"/>
                <a:sym typeface="Times New Roman"/>
              </a:rPr>
              <a:t>Holmes, K. (2019). Happy You Happy Family. Retrieved July 8, 2019, from </a:t>
            </a:r>
            <a:r>
              <a:rPr lang="en-GB" sz="1000" u="sng">
                <a:solidFill>
                  <a:schemeClr val="hlink"/>
                </a:solidFill>
                <a:highlight>
                  <a:srgbClr val="FFFFFF"/>
                </a:highlight>
                <a:latin typeface="Times New Roman"/>
                <a:ea typeface="Times New Roman"/>
                <a:cs typeface="Times New Roman"/>
                <a:sym typeface="Times New Roman"/>
                <a:hlinkClick r:id="rId5"/>
              </a:rPr>
              <a:t>https://happyyouhappyfamily.com/category/parenting-tips/</a:t>
            </a:r>
            <a:endParaRPr sz="10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GB" sz="1000">
                <a:solidFill>
                  <a:srgbClr val="333333"/>
                </a:solidFill>
                <a:highlight>
                  <a:srgbClr val="FFFFFF"/>
                </a:highlight>
                <a:latin typeface="Times New Roman"/>
                <a:ea typeface="Times New Roman"/>
                <a:cs typeface="Times New Roman"/>
                <a:sym typeface="Times New Roman"/>
              </a:rPr>
              <a:t>Ontario Gov. (2006). </a:t>
            </a:r>
            <a:r>
              <a:rPr i="1" lang="en-GB" sz="1000">
                <a:solidFill>
                  <a:srgbClr val="333333"/>
                </a:solidFill>
                <a:latin typeface="Times New Roman"/>
                <a:ea typeface="Times New Roman"/>
                <a:cs typeface="Times New Roman"/>
                <a:sym typeface="Times New Roman"/>
              </a:rPr>
              <a:t>Early learning for every child today: A framework for Ontario’s early childhood settings</a:t>
            </a:r>
            <a:r>
              <a:rPr lang="en-GB" sz="1000">
                <a:solidFill>
                  <a:srgbClr val="333333"/>
                </a:solidFill>
                <a:highlight>
                  <a:srgbClr val="FFFFFF"/>
                </a:highlight>
                <a:latin typeface="Times New Roman"/>
                <a:ea typeface="Times New Roman"/>
                <a:cs typeface="Times New Roman"/>
                <a:sym typeface="Times New Roman"/>
              </a:rPr>
              <a:t>(J. Bertrand &amp; P. Dickinson, Authors) [Cong.]. Toronto, Ont.: Ministry of Children and Youth Services.</a:t>
            </a:r>
            <a:endParaRPr sz="10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GB" sz="1000">
                <a:solidFill>
                  <a:srgbClr val="333333"/>
                </a:solidFill>
                <a:highlight>
                  <a:srgbClr val="FFFFFF"/>
                </a:highlight>
                <a:latin typeface="Times New Roman"/>
                <a:ea typeface="Times New Roman"/>
                <a:cs typeface="Times New Roman"/>
                <a:sym typeface="Times New Roman"/>
              </a:rPr>
              <a:t>Ndds. (2019). Welcome to the Looksee Checklist by ndds. Retrieved July 8, 2019, from </a:t>
            </a:r>
            <a:r>
              <a:rPr lang="en-GB" sz="1000" u="sng">
                <a:solidFill>
                  <a:schemeClr val="hlink"/>
                </a:solidFill>
                <a:highlight>
                  <a:srgbClr val="FFFFFF"/>
                </a:highlight>
                <a:latin typeface="Times New Roman"/>
                <a:ea typeface="Times New Roman"/>
                <a:cs typeface="Times New Roman"/>
                <a:sym typeface="Times New Roman"/>
                <a:hlinkClick r:id="rId6"/>
              </a:rPr>
              <a:t>https://lookseechecklist.com/en/</a:t>
            </a:r>
            <a:endParaRPr sz="10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GB" sz="1000">
                <a:solidFill>
                  <a:srgbClr val="333333"/>
                </a:solidFill>
                <a:latin typeface="Times New Roman"/>
                <a:ea typeface="Times New Roman"/>
                <a:cs typeface="Times New Roman"/>
                <a:sym typeface="Times New Roman"/>
              </a:rPr>
              <a:t>Shulman, L., Dr. (2012, March 07). Baby and Toddler Milestones. Retrieved July 8, 2019, from </a:t>
            </a:r>
            <a:r>
              <a:rPr lang="en-GB" sz="1000" u="sng">
                <a:solidFill>
                  <a:schemeClr val="hlink"/>
                </a:solidFill>
                <a:latin typeface="Times New Roman"/>
                <a:ea typeface="Times New Roman"/>
                <a:cs typeface="Times New Roman"/>
                <a:sym typeface="Times New Roman"/>
                <a:hlinkClick r:id="rId7"/>
              </a:rPr>
              <a:t>https://www.youtube.com/watch?v=pZSjm0drIGM</a:t>
            </a:r>
            <a:endParaRPr sz="1000">
              <a:solidFill>
                <a:srgbClr val="333333"/>
              </a:solidFill>
              <a:latin typeface="Times New Roman"/>
              <a:ea typeface="Times New Roman"/>
              <a:cs typeface="Times New Roman"/>
              <a:sym typeface="Times New Roman"/>
            </a:endParaRPr>
          </a:p>
          <a:p>
            <a:pPr indent="0" lvl="0" marL="0" rtl="0" algn="l">
              <a:spcBef>
                <a:spcPts val="1600"/>
              </a:spcBef>
              <a:spcAft>
                <a:spcPts val="0"/>
              </a:spcAft>
              <a:buNone/>
            </a:pPr>
            <a:r>
              <a:rPr lang="en-GB" sz="1000">
                <a:solidFill>
                  <a:srgbClr val="333333"/>
                </a:solidFill>
                <a:highlight>
                  <a:srgbClr val="FFFFFF"/>
                </a:highlight>
                <a:latin typeface="Times New Roman"/>
                <a:ea typeface="Times New Roman"/>
                <a:cs typeface="Times New Roman"/>
                <a:sym typeface="Times New Roman"/>
              </a:rPr>
              <a:t>Safrisri. (2012, February 20). "Play is the work of children"..... J. Piaget. Retrieved from </a:t>
            </a:r>
            <a:r>
              <a:rPr lang="en-GB" sz="1000" u="sng">
                <a:solidFill>
                  <a:schemeClr val="hlink"/>
                </a:solidFill>
                <a:highlight>
                  <a:srgbClr val="FFFFFF"/>
                </a:highlight>
                <a:latin typeface="Times New Roman"/>
                <a:ea typeface="Times New Roman"/>
                <a:cs typeface="Times New Roman"/>
                <a:sym typeface="Times New Roman"/>
                <a:hlinkClick r:id="rId8"/>
              </a:rPr>
              <a:t>https://teachosaur.wordpress.com/2012/02/20/play-is-the-work-of-children-j-piaget/</a:t>
            </a:r>
            <a:endParaRPr sz="10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GB" sz="1000">
                <a:solidFill>
                  <a:srgbClr val="333333"/>
                </a:solidFill>
                <a:highlight>
                  <a:srgbClr val="FFFFFF"/>
                </a:highlight>
                <a:latin typeface="Times New Roman"/>
                <a:ea typeface="Times New Roman"/>
                <a:cs typeface="Times New Roman"/>
                <a:sym typeface="Times New Roman"/>
              </a:rPr>
              <a:t>The House of Tiny Tearaways. (2018, April 30). Family Struggle with Child at Bedtime. Retrieved from </a:t>
            </a:r>
            <a:r>
              <a:rPr lang="en-GB" sz="1000" u="sng">
                <a:solidFill>
                  <a:schemeClr val="hlink"/>
                </a:solidFill>
                <a:highlight>
                  <a:srgbClr val="FFFFFF"/>
                </a:highlight>
                <a:latin typeface="Times New Roman"/>
                <a:ea typeface="Times New Roman"/>
                <a:cs typeface="Times New Roman"/>
                <a:sym typeface="Times New Roman"/>
                <a:hlinkClick r:id="rId9"/>
              </a:rPr>
              <a:t>https://www.youtube.com/watch?v=xDNjexUGDrU&amp;t=17s</a:t>
            </a:r>
            <a:endParaRPr sz="10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GB" sz="1200">
                <a:solidFill>
                  <a:srgbClr val="333333"/>
                </a:solidFill>
                <a:highlight>
                  <a:srgbClr val="FFFFFF"/>
                </a:highlight>
                <a:latin typeface="Times New Roman"/>
                <a:ea typeface="Times New Roman"/>
                <a:cs typeface="Times New Roman"/>
                <a:sym typeface="Times New Roman"/>
              </a:rPr>
              <a:t>The MEHRIT Centre. (2018). Self-Reg Resources. Retrieved July 8, 2019, from </a:t>
            </a:r>
            <a:r>
              <a:rPr lang="en-GB" sz="1200" u="sng">
                <a:solidFill>
                  <a:schemeClr val="hlink"/>
                </a:solidFill>
                <a:highlight>
                  <a:srgbClr val="FFFFFF"/>
                </a:highlight>
                <a:latin typeface="Times New Roman"/>
                <a:ea typeface="Times New Roman"/>
                <a:cs typeface="Times New Roman"/>
                <a:sym typeface="Times New Roman"/>
                <a:hlinkClick r:id="rId10"/>
              </a:rPr>
              <a:t>https://self-reg.ca/</a:t>
            </a:r>
            <a:endParaRPr sz="12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t/>
            </a:r>
            <a:endParaRPr sz="12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t/>
            </a:r>
            <a:endParaRPr sz="12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1600"/>
              </a:spcAft>
              <a:buNone/>
            </a:pPr>
            <a:r>
              <a:t/>
            </a:r>
            <a:endParaRPr sz="120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7"/>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Housekeeping :o)</a:t>
            </a:r>
            <a:endParaRPr/>
          </a:p>
        </p:txBody>
      </p:sp>
      <p:sp>
        <p:nvSpPr>
          <p:cNvPr id="301" name="Google Shape;301;p17"/>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Everyone learns and understands things at their own rate and level! But, everyone LEARNS.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18"/>
          <p:cNvPicPr preferRelativeResize="0"/>
          <p:nvPr/>
        </p:nvPicPr>
        <p:blipFill rotWithShape="1">
          <a:blip r:embed="rId3">
            <a:alphaModFix/>
          </a:blip>
          <a:srcRect b="0" l="8277" r="8277" t="0"/>
          <a:stretch/>
        </p:blipFill>
        <p:spPr>
          <a:xfrm>
            <a:off x="2705775" y="-9"/>
            <a:ext cx="6438232" cy="5143505"/>
          </a:xfrm>
          <a:prstGeom prst="rect">
            <a:avLst/>
          </a:prstGeom>
          <a:noFill/>
          <a:ln>
            <a:noFill/>
          </a:ln>
        </p:spPr>
      </p:pic>
      <p:sp>
        <p:nvSpPr>
          <p:cNvPr id="307" name="Google Shape;307;p18"/>
          <p:cNvSpPr txBox="1"/>
          <p:nvPr>
            <p:ph type="title"/>
          </p:nvPr>
        </p:nvSpPr>
        <p:spPr>
          <a:xfrm>
            <a:off x="304800" y="710000"/>
            <a:ext cx="2089800" cy="75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Where should my child be?</a:t>
            </a:r>
            <a:endParaRPr/>
          </a:p>
        </p:txBody>
      </p:sp>
      <p:sp>
        <p:nvSpPr>
          <p:cNvPr id="308" name="Google Shape;308;p18"/>
          <p:cNvSpPr txBox="1"/>
          <p:nvPr>
            <p:ph idx="1" type="body"/>
          </p:nvPr>
        </p:nvSpPr>
        <p:spPr>
          <a:xfrm>
            <a:off x="304800" y="1554150"/>
            <a:ext cx="2089800" cy="33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Five Domains</a:t>
            </a:r>
            <a:endParaRPr b="1" u="sng"/>
          </a:p>
          <a:p>
            <a:pPr indent="0" lvl="0" marL="0" rtl="0" algn="l">
              <a:spcBef>
                <a:spcPts val="1600"/>
              </a:spcBef>
              <a:spcAft>
                <a:spcPts val="0"/>
              </a:spcAft>
              <a:buNone/>
            </a:pPr>
            <a:r>
              <a:rPr b="1" lang="en-GB"/>
              <a:t>Social</a:t>
            </a:r>
            <a:endParaRPr b="1"/>
          </a:p>
          <a:p>
            <a:pPr indent="0" lvl="0" marL="0" rtl="0" algn="l">
              <a:spcBef>
                <a:spcPts val="1600"/>
              </a:spcBef>
              <a:spcAft>
                <a:spcPts val="0"/>
              </a:spcAft>
              <a:buNone/>
            </a:pPr>
            <a:r>
              <a:rPr b="1" lang="en-GB"/>
              <a:t>Emotional</a:t>
            </a:r>
            <a:endParaRPr b="1"/>
          </a:p>
          <a:p>
            <a:pPr indent="0" lvl="0" marL="0" rtl="0" algn="l">
              <a:spcBef>
                <a:spcPts val="1600"/>
              </a:spcBef>
              <a:spcAft>
                <a:spcPts val="0"/>
              </a:spcAft>
              <a:buNone/>
            </a:pPr>
            <a:r>
              <a:rPr b="1" lang="en-GB"/>
              <a:t>Communication (language and literacy)</a:t>
            </a:r>
            <a:endParaRPr b="1"/>
          </a:p>
          <a:p>
            <a:pPr indent="0" lvl="0" marL="0" rtl="0" algn="l">
              <a:spcBef>
                <a:spcPts val="1600"/>
              </a:spcBef>
              <a:spcAft>
                <a:spcPts val="0"/>
              </a:spcAft>
              <a:buNone/>
            </a:pPr>
            <a:r>
              <a:rPr b="1" lang="en-GB"/>
              <a:t>Cognitive</a:t>
            </a:r>
            <a:endParaRPr b="1"/>
          </a:p>
          <a:p>
            <a:pPr indent="0" lvl="0" marL="0" rtl="0" algn="l">
              <a:spcBef>
                <a:spcPts val="1600"/>
              </a:spcBef>
              <a:spcAft>
                <a:spcPts val="1600"/>
              </a:spcAft>
              <a:buNone/>
            </a:pPr>
            <a:r>
              <a:rPr b="1" lang="en-GB"/>
              <a:t>Physical</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363750" y="554850"/>
            <a:ext cx="3855900" cy="403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Helping my child grow in learning</a:t>
            </a:r>
            <a:endParaRPr/>
          </a:p>
        </p:txBody>
      </p:sp>
      <p:sp>
        <p:nvSpPr>
          <p:cNvPr id="314" name="Google Shape;314;p19"/>
          <p:cNvSpPr txBox="1"/>
          <p:nvPr>
            <p:ph idx="1" type="body"/>
          </p:nvPr>
        </p:nvSpPr>
        <p:spPr>
          <a:xfrm>
            <a:off x="4947374" y="554850"/>
            <a:ext cx="3855900" cy="403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u="sng"/>
              <a:t>Tips for Healthy Growth</a:t>
            </a:r>
            <a:endParaRPr b="1" u="sng"/>
          </a:p>
          <a:p>
            <a:pPr indent="-330200" lvl="0" marL="457200" rtl="0" algn="l">
              <a:spcBef>
                <a:spcPts val="1600"/>
              </a:spcBef>
              <a:spcAft>
                <a:spcPts val="0"/>
              </a:spcAft>
              <a:buSzPts val="1600"/>
              <a:buAutoNum type="arabicPeriod"/>
            </a:pPr>
            <a:r>
              <a:rPr b="1" lang="en-GB"/>
              <a:t>Know where your child is at</a:t>
            </a:r>
            <a:endParaRPr b="1"/>
          </a:p>
          <a:p>
            <a:pPr indent="-330200" lvl="0" marL="457200" rtl="0" algn="l">
              <a:spcBef>
                <a:spcPts val="0"/>
              </a:spcBef>
              <a:spcAft>
                <a:spcPts val="0"/>
              </a:spcAft>
              <a:buSzPts val="1600"/>
              <a:buAutoNum type="arabicPeriod"/>
            </a:pPr>
            <a:r>
              <a:rPr b="1" lang="en-GB"/>
              <a:t>Build on what your child is learning</a:t>
            </a:r>
            <a:endParaRPr b="1"/>
          </a:p>
          <a:p>
            <a:pPr indent="-330200" lvl="0" marL="457200" rtl="0" algn="l">
              <a:spcBef>
                <a:spcPts val="0"/>
              </a:spcBef>
              <a:spcAft>
                <a:spcPts val="0"/>
              </a:spcAft>
              <a:buSzPts val="1600"/>
              <a:buAutoNum type="arabicPeriod"/>
            </a:pPr>
            <a:r>
              <a:rPr b="1" lang="en-GB"/>
              <a:t>Don’t compare your child’s growth to another child</a:t>
            </a:r>
            <a:endParaRPr b="1"/>
          </a:p>
          <a:p>
            <a:pPr indent="-330200" lvl="0" marL="457200" rtl="0" algn="l">
              <a:spcBef>
                <a:spcPts val="0"/>
              </a:spcBef>
              <a:spcAft>
                <a:spcPts val="0"/>
              </a:spcAft>
              <a:buSzPts val="1600"/>
              <a:buAutoNum type="arabicPeriod"/>
            </a:pPr>
            <a:r>
              <a:rPr b="1" lang="en-GB"/>
              <a:t>Ask professionals questions</a:t>
            </a:r>
            <a:endParaRPr b="1"/>
          </a:p>
          <a:p>
            <a:pPr indent="-330200" lvl="0" marL="457200" rtl="0" algn="l">
              <a:spcBef>
                <a:spcPts val="0"/>
              </a:spcBef>
              <a:spcAft>
                <a:spcPts val="0"/>
              </a:spcAft>
              <a:buSzPts val="1600"/>
              <a:buAutoNum type="arabicPeriod"/>
            </a:pPr>
            <a:r>
              <a:rPr b="1" lang="en-GB"/>
              <a:t>When it comes to behaviour or reactions, stop and ask “WHY”?</a:t>
            </a:r>
            <a:endParaRPr b="1"/>
          </a:p>
          <a:p>
            <a:pPr indent="-330200" lvl="0" marL="457200" rtl="0" algn="l">
              <a:spcBef>
                <a:spcPts val="0"/>
              </a:spcBef>
              <a:spcAft>
                <a:spcPts val="0"/>
              </a:spcAft>
              <a:buSzPts val="1600"/>
              <a:buAutoNum type="arabicPeriod"/>
            </a:pPr>
            <a:r>
              <a:rPr b="1" lang="en-GB"/>
              <a:t>Have fun and Play!</a:t>
            </a:r>
            <a:endParaRPr b="1"/>
          </a:p>
          <a:p>
            <a:pPr indent="0" lvl="0" marL="457200" rtl="0" algn="l">
              <a:spcBef>
                <a:spcPts val="1600"/>
              </a:spcBef>
              <a:spcAft>
                <a:spcPts val="0"/>
              </a:spcAft>
              <a:buNone/>
            </a:pPr>
            <a:r>
              <a:t/>
            </a:r>
            <a:endParaRPr b="1"/>
          </a:p>
          <a:p>
            <a:pPr indent="0" lvl="0" marL="457200" rtl="0" algn="l">
              <a:spcBef>
                <a:spcPts val="1600"/>
              </a:spcBef>
              <a:spcAft>
                <a:spcPts val="1600"/>
              </a:spcAft>
              <a:buNone/>
            </a:pPr>
            <a:r>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Play is How We All Learn Best!!</a:t>
            </a:r>
            <a:endParaRPr/>
          </a:p>
        </p:txBody>
      </p:sp>
      <p:sp>
        <p:nvSpPr>
          <p:cNvPr id="320" name="Google Shape;320;p2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GB" sz="2000">
                <a:solidFill>
                  <a:srgbClr val="93C47D"/>
                </a:solidFill>
                <a:highlight>
                  <a:srgbClr val="FFFFFF"/>
                </a:highlight>
                <a:latin typeface="Comic Sans MS"/>
                <a:ea typeface="Comic Sans MS"/>
                <a:cs typeface="Comic Sans MS"/>
                <a:sym typeface="Comic Sans MS"/>
              </a:rPr>
              <a:t>The late Dr. Karyn Purvis, Director of Texas Christian University’s Child Development Center stated, “Scientists have recently determined that it takes approximately 400 repetitions to create a new synapse in the brain – unless it is done with play, in which case, it takes between 10 and 20 repetitions!”</a:t>
            </a:r>
            <a:endParaRPr b="1" sz="2000">
              <a:solidFill>
                <a:srgbClr val="93C47D"/>
              </a:solidFill>
              <a:latin typeface="Comic Sans MS"/>
              <a:ea typeface="Comic Sans MS"/>
              <a:cs typeface="Comic Sans MS"/>
              <a:sym typeface="Comic Sans MS"/>
            </a:endParaRPr>
          </a:p>
        </p:txBody>
      </p:sp>
      <p:pic>
        <p:nvPicPr>
          <p:cNvPr id="321" name="Google Shape;321;p20"/>
          <p:cNvPicPr preferRelativeResize="0"/>
          <p:nvPr/>
        </p:nvPicPr>
        <p:blipFill>
          <a:blip r:embed="rId3">
            <a:alphaModFix/>
          </a:blip>
          <a:stretch>
            <a:fillRect/>
          </a:stretch>
        </p:blipFill>
        <p:spPr>
          <a:xfrm>
            <a:off x="7158400" y="273175"/>
            <a:ext cx="1771049" cy="1174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1"/>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8" name="Google Shape;328;p21"/>
          <p:cNvPicPr preferRelativeResize="0"/>
          <p:nvPr/>
        </p:nvPicPr>
        <p:blipFill>
          <a:blip r:embed="rId3">
            <a:alphaModFix/>
          </a:blip>
          <a:stretch>
            <a:fillRect/>
          </a:stretch>
        </p:blipFill>
        <p:spPr>
          <a:xfrm>
            <a:off x="68750" y="70850"/>
            <a:ext cx="4128323" cy="2742577"/>
          </a:xfrm>
          <a:prstGeom prst="rect">
            <a:avLst/>
          </a:prstGeom>
          <a:noFill/>
          <a:ln>
            <a:noFill/>
          </a:ln>
        </p:spPr>
      </p:pic>
      <p:pic>
        <p:nvPicPr>
          <p:cNvPr id="329" name="Google Shape;329;p21"/>
          <p:cNvPicPr preferRelativeResize="0"/>
          <p:nvPr/>
        </p:nvPicPr>
        <p:blipFill>
          <a:blip r:embed="rId4">
            <a:alphaModFix/>
          </a:blip>
          <a:stretch>
            <a:fillRect/>
          </a:stretch>
        </p:blipFill>
        <p:spPr>
          <a:xfrm>
            <a:off x="4197075" y="289750"/>
            <a:ext cx="2021225" cy="3031825"/>
          </a:xfrm>
          <a:prstGeom prst="rect">
            <a:avLst/>
          </a:prstGeom>
          <a:noFill/>
          <a:ln>
            <a:noFill/>
          </a:ln>
        </p:spPr>
      </p:pic>
      <p:pic>
        <p:nvPicPr>
          <p:cNvPr id="330" name="Google Shape;330;p21"/>
          <p:cNvPicPr preferRelativeResize="0"/>
          <p:nvPr/>
        </p:nvPicPr>
        <p:blipFill>
          <a:blip r:embed="rId5">
            <a:alphaModFix/>
          </a:blip>
          <a:stretch>
            <a:fillRect/>
          </a:stretch>
        </p:blipFill>
        <p:spPr>
          <a:xfrm>
            <a:off x="5992724" y="2064675"/>
            <a:ext cx="3000800" cy="1999750"/>
          </a:xfrm>
          <a:prstGeom prst="rect">
            <a:avLst/>
          </a:prstGeom>
          <a:noFill/>
          <a:ln>
            <a:noFill/>
          </a:ln>
        </p:spPr>
      </p:pic>
      <p:pic>
        <p:nvPicPr>
          <p:cNvPr id="331" name="Google Shape;331;p21"/>
          <p:cNvPicPr preferRelativeResize="0"/>
          <p:nvPr/>
        </p:nvPicPr>
        <p:blipFill>
          <a:blip r:embed="rId6">
            <a:alphaModFix/>
          </a:blip>
          <a:stretch>
            <a:fillRect/>
          </a:stretch>
        </p:blipFill>
        <p:spPr>
          <a:xfrm>
            <a:off x="5871499" y="131763"/>
            <a:ext cx="3122024" cy="1932925"/>
          </a:xfrm>
          <a:prstGeom prst="rect">
            <a:avLst/>
          </a:prstGeom>
          <a:noFill/>
          <a:ln>
            <a:noFill/>
          </a:ln>
        </p:spPr>
      </p:pic>
      <p:pic>
        <p:nvPicPr>
          <p:cNvPr id="332" name="Google Shape;332;p21"/>
          <p:cNvPicPr preferRelativeResize="0"/>
          <p:nvPr/>
        </p:nvPicPr>
        <p:blipFill>
          <a:blip r:embed="rId7">
            <a:alphaModFix/>
          </a:blip>
          <a:stretch>
            <a:fillRect/>
          </a:stretch>
        </p:blipFill>
        <p:spPr>
          <a:xfrm>
            <a:off x="3092641" y="2571750"/>
            <a:ext cx="3452809" cy="2300300"/>
          </a:xfrm>
          <a:prstGeom prst="rect">
            <a:avLst/>
          </a:prstGeom>
          <a:noFill/>
          <a:ln>
            <a:noFill/>
          </a:ln>
        </p:spPr>
      </p:pic>
      <p:pic>
        <p:nvPicPr>
          <p:cNvPr id="333" name="Google Shape;333;p21"/>
          <p:cNvPicPr preferRelativeResize="0"/>
          <p:nvPr/>
        </p:nvPicPr>
        <p:blipFill>
          <a:blip r:embed="rId8">
            <a:alphaModFix/>
          </a:blip>
          <a:stretch>
            <a:fillRect/>
          </a:stretch>
        </p:blipFill>
        <p:spPr>
          <a:xfrm>
            <a:off x="68750" y="2813425"/>
            <a:ext cx="3000803" cy="1993528"/>
          </a:xfrm>
          <a:prstGeom prst="rect">
            <a:avLst/>
          </a:prstGeom>
          <a:noFill/>
          <a:ln>
            <a:noFill/>
          </a:ln>
        </p:spPr>
      </p:pic>
      <p:pic>
        <p:nvPicPr>
          <p:cNvPr id="334" name="Google Shape;334;p21"/>
          <p:cNvPicPr preferRelativeResize="0"/>
          <p:nvPr/>
        </p:nvPicPr>
        <p:blipFill>
          <a:blip r:embed="rId9">
            <a:alphaModFix/>
          </a:blip>
          <a:stretch>
            <a:fillRect/>
          </a:stretch>
        </p:blipFill>
        <p:spPr>
          <a:xfrm>
            <a:off x="6545450" y="3464700"/>
            <a:ext cx="2448075" cy="14073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Early Learning and Brain Development</a:t>
            </a:r>
            <a:endParaRPr/>
          </a:p>
          <a:p>
            <a:pPr indent="0" lvl="0" marL="0" rtl="0" algn="l">
              <a:lnSpc>
                <a:spcPct val="115000"/>
              </a:lnSpc>
              <a:spcBef>
                <a:spcPts val="0"/>
              </a:spcBef>
              <a:spcAft>
                <a:spcPts val="0"/>
              </a:spcAft>
              <a:buNone/>
            </a:pPr>
            <a:r>
              <a:t/>
            </a:r>
            <a:endParaRPr/>
          </a:p>
          <a:p>
            <a:pPr indent="0" lvl="0" marL="0" rtl="0" algn="l">
              <a:lnSpc>
                <a:spcPct val="115000"/>
              </a:lnSpc>
              <a:spcBef>
                <a:spcPts val="1600"/>
              </a:spcBef>
              <a:spcAft>
                <a:spcPts val="1600"/>
              </a:spcAft>
              <a:buNone/>
            </a:pPr>
            <a:r>
              <a:t/>
            </a:r>
            <a:endParaRPr/>
          </a:p>
        </p:txBody>
      </p:sp>
      <p:sp>
        <p:nvSpPr>
          <p:cNvPr id="340" name="Google Shape;340;p2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descr="Early brain development is essential for the health and well-being of your child. Dr. Gina DiRenzo-Coffey, pediatrician with Boys Town Pediatrics, explains how parents can encourage the brain development of their child and what activities they should avoid. For more pediatric videos and tips, visit https://www.boystownpediatrics.org/Pages/Default.aspx" id="341" name="Google Shape;341;p22" title="Early Brain Development - Boys Town Pediatrics">
            <a:hlinkClick r:id="rId3"/>
          </p:cNvPr>
          <p:cNvPicPr preferRelativeResize="0"/>
          <p:nvPr/>
        </p:nvPicPr>
        <p:blipFill>
          <a:blip r:embed="rId4">
            <a:alphaModFix/>
          </a:blip>
          <a:stretch>
            <a:fillRect/>
          </a:stretch>
        </p:blipFill>
        <p:spPr>
          <a:xfrm>
            <a:off x="2286000" y="15463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23"/>
          <p:cNvPicPr preferRelativeResize="0"/>
          <p:nvPr/>
        </p:nvPicPr>
        <p:blipFill rotWithShape="1">
          <a:blip r:embed="rId3">
            <a:alphaModFix/>
          </a:blip>
          <a:srcRect b="0" l="0" r="0" t="0"/>
          <a:stretch/>
        </p:blipFill>
        <p:spPr>
          <a:xfrm>
            <a:off x="5890075" y="321600"/>
            <a:ext cx="2949450" cy="2212019"/>
          </a:xfrm>
          <a:prstGeom prst="rect">
            <a:avLst/>
          </a:prstGeom>
          <a:noFill/>
          <a:ln>
            <a:noFill/>
          </a:ln>
        </p:spPr>
      </p:pic>
      <p:pic>
        <p:nvPicPr>
          <p:cNvPr id="347" name="Google Shape;347;p23"/>
          <p:cNvPicPr preferRelativeResize="0"/>
          <p:nvPr/>
        </p:nvPicPr>
        <p:blipFill rotWithShape="1">
          <a:blip r:embed="rId4">
            <a:alphaModFix/>
          </a:blip>
          <a:srcRect b="0" l="3514" r="3514" t="0"/>
          <a:stretch/>
        </p:blipFill>
        <p:spPr>
          <a:xfrm>
            <a:off x="5897312" y="2609825"/>
            <a:ext cx="2949448" cy="2212074"/>
          </a:xfrm>
          <a:prstGeom prst="rect">
            <a:avLst/>
          </a:prstGeom>
          <a:noFill/>
          <a:ln>
            <a:noFill/>
          </a:ln>
        </p:spPr>
      </p:pic>
      <p:sp>
        <p:nvSpPr>
          <p:cNvPr id="348" name="Google Shape;348;p23"/>
          <p:cNvSpPr txBox="1"/>
          <p:nvPr>
            <p:ph type="title"/>
          </p:nvPr>
        </p:nvSpPr>
        <p:spPr>
          <a:xfrm>
            <a:off x="304475" y="307825"/>
            <a:ext cx="4779300" cy="14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rPr>
              <a:t>Let’s Put This Into Action...</a:t>
            </a:r>
            <a:endParaRPr>
              <a:solidFill>
                <a:schemeClr val="dk2"/>
              </a:solidFill>
            </a:endParaRPr>
          </a:p>
        </p:txBody>
      </p:sp>
      <p:sp>
        <p:nvSpPr>
          <p:cNvPr id="349" name="Google Shape;349;p23"/>
          <p:cNvSpPr txBox="1"/>
          <p:nvPr>
            <p:ph idx="1" type="body"/>
          </p:nvPr>
        </p:nvSpPr>
        <p:spPr>
          <a:xfrm>
            <a:off x="304475" y="1808125"/>
            <a:ext cx="4779300" cy="30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Your child is colouring and picking things up with a whole hand. You notice that this creates a problem when your child is trying to eat foods independently and play with lego. </a:t>
            </a:r>
            <a:endParaRPr b="1"/>
          </a:p>
          <a:p>
            <a:pPr indent="0" lvl="0" marL="0" rtl="0" algn="l">
              <a:spcBef>
                <a:spcPts val="1600"/>
              </a:spcBef>
              <a:spcAft>
                <a:spcPts val="0"/>
              </a:spcAft>
              <a:buNone/>
            </a:pPr>
            <a:r>
              <a:rPr b="1" lang="en-GB"/>
              <a:t>What is the problem? </a:t>
            </a:r>
            <a:endParaRPr b="1"/>
          </a:p>
          <a:p>
            <a:pPr indent="0" lvl="0" marL="0" rtl="0" algn="l">
              <a:spcBef>
                <a:spcPts val="1600"/>
              </a:spcBef>
              <a:spcAft>
                <a:spcPts val="1600"/>
              </a:spcAft>
              <a:buNone/>
            </a:pPr>
            <a:r>
              <a:rPr b="1" lang="en-GB"/>
              <a:t>How can you help your child have a more functional experience?</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Promoting Development and Learning Through Play and Exploration</a:t>
            </a:r>
            <a:endParaRPr/>
          </a:p>
        </p:txBody>
      </p:sp>
      <p:sp>
        <p:nvSpPr>
          <p:cNvPr id="355" name="Google Shape;355;p2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6" name="Google Shape;356;p24"/>
          <p:cNvPicPr preferRelativeResize="0"/>
          <p:nvPr/>
        </p:nvPicPr>
        <p:blipFill>
          <a:blip r:embed="rId3">
            <a:alphaModFix/>
          </a:blip>
          <a:stretch>
            <a:fillRect/>
          </a:stretch>
        </p:blipFill>
        <p:spPr>
          <a:xfrm>
            <a:off x="3589750" y="1650688"/>
            <a:ext cx="2571749" cy="1842125"/>
          </a:xfrm>
          <a:prstGeom prst="rect">
            <a:avLst/>
          </a:prstGeom>
          <a:noFill/>
          <a:ln>
            <a:noFill/>
          </a:ln>
        </p:spPr>
      </p:pic>
      <p:pic>
        <p:nvPicPr>
          <p:cNvPr id="357" name="Google Shape;357;p24"/>
          <p:cNvPicPr preferRelativeResize="0"/>
          <p:nvPr/>
        </p:nvPicPr>
        <p:blipFill>
          <a:blip r:embed="rId4">
            <a:alphaModFix/>
          </a:blip>
          <a:stretch>
            <a:fillRect/>
          </a:stretch>
        </p:blipFill>
        <p:spPr>
          <a:xfrm>
            <a:off x="6161500" y="1655225"/>
            <a:ext cx="2131726" cy="1478499"/>
          </a:xfrm>
          <a:prstGeom prst="rect">
            <a:avLst/>
          </a:prstGeom>
          <a:noFill/>
          <a:ln>
            <a:noFill/>
          </a:ln>
        </p:spPr>
      </p:pic>
      <p:pic>
        <p:nvPicPr>
          <p:cNvPr id="358" name="Google Shape;358;p24"/>
          <p:cNvPicPr preferRelativeResize="0"/>
          <p:nvPr/>
        </p:nvPicPr>
        <p:blipFill>
          <a:blip r:embed="rId5">
            <a:alphaModFix/>
          </a:blip>
          <a:stretch>
            <a:fillRect/>
          </a:stretch>
        </p:blipFill>
        <p:spPr>
          <a:xfrm>
            <a:off x="3335901" y="3358775"/>
            <a:ext cx="2678125" cy="1784726"/>
          </a:xfrm>
          <a:prstGeom prst="rect">
            <a:avLst/>
          </a:prstGeom>
          <a:noFill/>
          <a:ln>
            <a:noFill/>
          </a:ln>
        </p:spPr>
      </p:pic>
      <p:pic>
        <p:nvPicPr>
          <p:cNvPr id="359" name="Google Shape;359;p24"/>
          <p:cNvPicPr preferRelativeResize="0"/>
          <p:nvPr/>
        </p:nvPicPr>
        <p:blipFill>
          <a:blip r:embed="rId6">
            <a:alphaModFix/>
          </a:blip>
          <a:stretch>
            <a:fillRect/>
          </a:stretch>
        </p:blipFill>
        <p:spPr>
          <a:xfrm>
            <a:off x="5653075" y="3133721"/>
            <a:ext cx="3490925" cy="2009779"/>
          </a:xfrm>
          <a:prstGeom prst="rect">
            <a:avLst/>
          </a:prstGeom>
          <a:noFill/>
          <a:ln>
            <a:noFill/>
          </a:ln>
        </p:spPr>
      </p:pic>
      <p:pic>
        <p:nvPicPr>
          <p:cNvPr id="360" name="Google Shape;360;p24"/>
          <p:cNvPicPr preferRelativeResize="0"/>
          <p:nvPr/>
        </p:nvPicPr>
        <p:blipFill>
          <a:blip r:embed="rId7">
            <a:alphaModFix/>
          </a:blip>
          <a:stretch>
            <a:fillRect/>
          </a:stretch>
        </p:blipFill>
        <p:spPr>
          <a:xfrm>
            <a:off x="0" y="3399377"/>
            <a:ext cx="3738474" cy="1744124"/>
          </a:xfrm>
          <a:prstGeom prst="rect">
            <a:avLst/>
          </a:prstGeom>
          <a:noFill/>
          <a:ln>
            <a:noFill/>
          </a:ln>
        </p:spPr>
      </p:pic>
      <p:pic>
        <p:nvPicPr>
          <p:cNvPr id="361" name="Google Shape;361;p24"/>
          <p:cNvPicPr preferRelativeResize="0"/>
          <p:nvPr/>
        </p:nvPicPr>
        <p:blipFill>
          <a:blip r:embed="rId8">
            <a:alphaModFix/>
          </a:blip>
          <a:stretch>
            <a:fillRect/>
          </a:stretch>
        </p:blipFill>
        <p:spPr>
          <a:xfrm>
            <a:off x="554150" y="1650700"/>
            <a:ext cx="3035599" cy="20097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